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</p:sldMasterIdLst>
  <p:notesMasterIdLst>
    <p:notesMasterId r:id="rId90"/>
  </p:notesMasterIdLst>
  <p:sldIdLst>
    <p:sldId id="416" r:id="rId5"/>
    <p:sldId id="420" r:id="rId6"/>
    <p:sldId id="417" r:id="rId7"/>
    <p:sldId id="418" r:id="rId8"/>
    <p:sldId id="422" r:id="rId9"/>
    <p:sldId id="319" r:id="rId10"/>
    <p:sldId id="419" r:id="rId11"/>
    <p:sldId id="258" r:id="rId12"/>
    <p:sldId id="301" r:id="rId13"/>
    <p:sldId id="302" r:id="rId14"/>
    <p:sldId id="414" r:id="rId15"/>
    <p:sldId id="260" r:id="rId16"/>
    <p:sldId id="413" r:id="rId17"/>
    <p:sldId id="412" r:id="rId18"/>
    <p:sldId id="314" r:id="rId19"/>
    <p:sldId id="304" r:id="rId20"/>
    <p:sldId id="307" r:id="rId21"/>
    <p:sldId id="415" r:id="rId22"/>
    <p:sldId id="320" r:id="rId23"/>
    <p:sldId id="321" r:id="rId24"/>
    <p:sldId id="326" r:id="rId25"/>
    <p:sldId id="262" r:id="rId26"/>
    <p:sldId id="334" r:id="rId27"/>
    <p:sldId id="338" r:id="rId28"/>
    <p:sldId id="364" r:id="rId29"/>
    <p:sldId id="341" r:id="rId30"/>
    <p:sldId id="342" r:id="rId31"/>
    <p:sldId id="365" r:id="rId32"/>
    <p:sldId id="358" r:id="rId33"/>
    <p:sldId id="424" r:id="rId34"/>
    <p:sldId id="359" r:id="rId35"/>
    <p:sldId id="360" r:id="rId36"/>
    <p:sldId id="361" r:id="rId37"/>
    <p:sldId id="425" r:id="rId38"/>
    <p:sldId id="362" r:id="rId39"/>
    <p:sldId id="264" r:id="rId40"/>
    <p:sldId id="432" r:id="rId41"/>
    <p:sldId id="271" r:id="rId42"/>
    <p:sldId id="434" r:id="rId43"/>
    <p:sldId id="426" r:id="rId44"/>
    <p:sldId id="378" r:id="rId45"/>
    <p:sldId id="272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273" r:id="rId54"/>
    <p:sldId id="436" r:id="rId55"/>
    <p:sldId id="389" r:id="rId56"/>
    <p:sldId id="392" r:id="rId57"/>
    <p:sldId id="393" r:id="rId58"/>
    <p:sldId id="274" r:id="rId59"/>
    <p:sldId id="411" r:id="rId60"/>
    <p:sldId id="435" r:id="rId61"/>
    <p:sldId id="394" r:id="rId62"/>
    <p:sldId id="398" r:id="rId63"/>
    <p:sldId id="399" r:id="rId64"/>
    <p:sldId id="400" r:id="rId65"/>
    <p:sldId id="276" r:id="rId66"/>
    <p:sldId id="401" r:id="rId67"/>
    <p:sldId id="402" r:id="rId68"/>
    <p:sldId id="277" r:id="rId69"/>
    <p:sldId id="282" r:id="rId70"/>
    <p:sldId id="283" r:id="rId71"/>
    <p:sldId id="409" r:id="rId72"/>
    <p:sldId id="428" r:id="rId73"/>
    <p:sldId id="430" r:id="rId74"/>
    <p:sldId id="429" r:id="rId75"/>
    <p:sldId id="431" r:id="rId76"/>
    <p:sldId id="286" r:id="rId77"/>
    <p:sldId id="285" r:id="rId78"/>
    <p:sldId id="403" r:id="rId79"/>
    <p:sldId id="404" r:id="rId80"/>
    <p:sldId id="408" r:id="rId81"/>
    <p:sldId id="287" r:id="rId82"/>
    <p:sldId id="423" r:id="rId83"/>
    <p:sldId id="288" r:id="rId84"/>
    <p:sldId id="289" r:id="rId85"/>
    <p:sldId id="290" r:id="rId86"/>
    <p:sldId id="433" r:id="rId87"/>
    <p:sldId id="318" r:id="rId88"/>
    <p:sldId id="421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4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22055-D15C-4CCE-9E29-934D29528B9C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8E446-D30E-4CDA-89C8-E1095339AC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983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1635E7-B245-4859-9632-B3D000CBAF73}" type="slidenum">
              <a:rPr lang="en-IN" altLang="en-US">
                <a:latin typeface="Calibri" panose="020F0502020204030204" pitchFamily="34" charset="0"/>
              </a:rPr>
              <a:pPr eaLnBrk="1" hangingPunct="1"/>
              <a:t>11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40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692DCB7-BFC2-45AC-A824-ABD261DE0738}" type="slidenum">
              <a:rPr lang="en-IN" altLang="en-US">
                <a:latin typeface="Calibri" panose="020F0502020204030204" pitchFamily="34" charset="0"/>
              </a:rPr>
              <a:pPr eaLnBrk="1" hangingPunct="1"/>
              <a:t>32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18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F69DC4D-70B6-4E02-B74F-FB8261C95BB9}" type="slidenum">
              <a:rPr lang="en-IN" altLang="en-US">
                <a:latin typeface="Calibri" panose="020F0502020204030204" pitchFamily="34" charset="0"/>
              </a:rPr>
              <a:pPr eaLnBrk="1" hangingPunct="1"/>
              <a:t>33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84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6BA535F-8A89-48B6-9F5B-9E7247554988}" type="slidenum">
              <a:rPr lang="en-IN" altLang="en-US">
                <a:latin typeface="Calibri" panose="020F0502020204030204" pitchFamily="34" charset="0"/>
              </a:rPr>
              <a:pPr eaLnBrk="1" hangingPunct="1"/>
              <a:t>41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352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599C4BF-4C6D-4737-BD9F-646BBC60D897}" type="slidenum">
              <a:rPr lang="en-IN" altLang="en-US">
                <a:latin typeface="Calibri" panose="020F0502020204030204" pitchFamily="34" charset="0"/>
              </a:rPr>
              <a:pPr eaLnBrk="1" hangingPunct="1"/>
              <a:t>44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116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A34A57-35CB-423E-BCE7-187563EF927D}" type="slidenum">
              <a:rPr lang="en-IN" altLang="en-US">
                <a:latin typeface="Calibri" panose="020F0502020204030204" pitchFamily="34" charset="0"/>
              </a:rPr>
              <a:pPr eaLnBrk="1" hangingPunct="1"/>
              <a:t>45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261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A206CA7-CF4E-4D20-A7B8-025C28811BF8}" type="slidenum">
              <a:rPr lang="en-IN" altLang="en-US">
                <a:latin typeface="Calibri" panose="020F0502020204030204" pitchFamily="34" charset="0"/>
              </a:rPr>
              <a:pPr eaLnBrk="1" hangingPunct="1"/>
              <a:t>46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943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AE4D778-F083-4457-BAD1-8FC78A58A9E4}" type="slidenum">
              <a:rPr lang="en-IN" altLang="en-US">
                <a:latin typeface="Calibri" panose="020F0502020204030204" pitchFamily="34" charset="0"/>
              </a:rPr>
              <a:pPr eaLnBrk="1" hangingPunct="1"/>
              <a:t>47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12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E54218-9780-433F-84CF-BABAB7411E00}" type="slidenum">
              <a:rPr lang="en-IN" altLang="en-US">
                <a:latin typeface="Calibri" panose="020F0502020204030204" pitchFamily="34" charset="0"/>
              </a:rPr>
              <a:pPr eaLnBrk="1" hangingPunct="1"/>
              <a:t>48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27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B444841-7528-4788-B299-222E78EBA391}" type="slidenum">
              <a:rPr lang="en-IN" altLang="en-US">
                <a:latin typeface="Calibri" panose="020F0502020204030204" pitchFamily="34" charset="0"/>
              </a:rPr>
              <a:pPr eaLnBrk="1" hangingPunct="1"/>
              <a:t>53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273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65BF22-C4A5-4B69-84CE-59E41458816B}" type="slidenum">
              <a:rPr lang="en-IN" altLang="en-US">
                <a:latin typeface="Calibri" panose="020F0502020204030204" pitchFamily="34" charset="0"/>
              </a:rPr>
              <a:pPr eaLnBrk="1" hangingPunct="1"/>
              <a:t>54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3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7CD4E6E-8D10-4688-9E3D-B1B0A4423B0B}" type="slidenum">
              <a:rPr lang="en-IN" altLang="en-US">
                <a:latin typeface="Calibri" panose="020F0502020204030204" pitchFamily="34" charset="0"/>
              </a:rPr>
              <a:pPr eaLnBrk="1" hangingPunct="1"/>
              <a:t>13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33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7B54FF-A6D3-4711-8DC7-D822A69B7DBB}" type="slidenum">
              <a:rPr lang="en-IN" altLang="en-US">
                <a:latin typeface="Calibri" panose="020F0502020204030204" pitchFamily="34" charset="0"/>
              </a:rPr>
              <a:pPr eaLnBrk="1" hangingPunct="1"/>
              <a:t>59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08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CA51377-F64A-40D7-875A-0278D903EA72}" type="slidenum">
              <a:rPr lang="en-IN" altLang="en-US">
                <a:latin typeface="Calibri" panose="020F0502020204030204" pitchFamily="34" charset="0"/>
              </a:rPr>
              <a:pPr eaLnBrk="1" hangingPunct="1"/>
              <a:t>60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02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4669E86-D66F-4FBA-B6B3-AE6B30EE2B92}" type="slidenum">
              <a:rPr lang="en-IN" altLang="en-US">
                <a:latin typeface="Calibri" panose="020F0502020204030204" pitchFamily="34" charset="0"/>
              </a:rPr>
              <a:pPr eaLnBrk="1" hangingPunct="1"/>
              <a:t>61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02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1B18DCD-8B6E-455E-ACD0-54D0AECA9386}" type="slidenum">
              <a:rPr lang="en-IN" altLang="en-US">
                <a:latin typeface="Calibri" panose="020F0502020204030204" pitchFamily="34" charset="0"/>
              </a:rPr>
              <a:pPr eaLnBrk="1" hangingPunct="1"/>
              <a:t>63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143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F0805C8-62B2-43B0-9717-C8FADAF8A7CA}" type="slidenum">
              <a:rPr lang="en-IN" altLang="en-US">
                <a:latin typeface="Calibri" panose="020F0502020204030204" pitchFamily="34" charset="0"/>
              </a:rPr>
              <a:pPr eaLnBrk="1" hangingPunct="1"/>
              <a:t>64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98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DE27D6-52F6-44E5-8609-36D889AE1A14}" type="slidenum">
              <a:rPr lang="en-IN" altLang="en-US">
                <a:latin typeface="Calibri" panose="020F0502020204030204" pitchFamily="34" charset="0"/>
              </a:rPr>
              <a:pPr eaLnBrk="1" hangingPunct="1"/>
              <a:t>71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61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F417A84-FC88-47B8-B0A7-D60F9C2AF3F8}" type="slidenum">
              <a:rPr lang="en-IN" altLang="en-US">
                <a:latin typeface="Calibri" panose="020F0502020204030204" pitchFamily="34" charset="0"/>
              </a:rPr>
              <a:pPr eaLnBrk="1" hangingPunct="1"/>
              <a:t>75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44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B784B9-0A53-42D7-9D8F-BCC0DCC52256}" type="slidenum">
              <a:rPr lang="en-IN" altLang="en-US">
                <a:latin typeface="Calibri" panose="020F0502020204030204" pitchFamily="34" charset="0"/>
              </a:rPr>
              <a:pPr eaLnBrk="1" hangingPunct="1"/>
              <a:t>76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71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D72176-31EA-4663-B140-50FA5CE9D4EC}" type="slidenum">
              <a:rPr lang="en-IN" altLang="en-US">
                <a:latin typeface="Calibri" panose="020F0502020204030204" pitchFamily="34" charset="0"/>
              </a:rPr>
              <a:pPr eaLnBrk="1" hangingPunct="1"/>
              <a:t>77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40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1635E7-B245-4859-9632-B3D000CBAF73}" type="slidenum">
              <a:rPr lang="en-IN" altLang="en-US">
                <a:latin typeface="Calibri" panose="020F0502020204030204" pitchFamily="34" charset="0"/>
              </a:rPr>
              <a:pPr eaLnBrk="1" hangingPunct="1"/>
              <a:t>14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8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100FC6-1F35-4C45-9333-DEB5449561FB}" type="slidenum">
              <a:rPr lang="en-IN" altLang="en-US">
                <a:latin typeface="Calibri" panose="020F0502020204030204" pitchFamily="34" charset="0"/>
              </a:rPr>
              <a:pPr eaLnBrk="1" hangingPunct="1"/>
              <a:t>20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492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4B3874-41D6-4131-83CD-C9E2E4C52BFD}" type="slidenum">
              <a:rPr lang="en-IN" altLang="en-US">
                <a:latin typeface="Calibri" panose="020F0502020204030204" pitchFamily="34" charset="0"/>
              </a:rPr>
              <a:pPr eaLnBrk="1" hangingPunct="1"/>
              <a:t>23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67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7A3BE10-1AFD-4751-97EB-76E07784C67E}" type="slidenum">
              <a:rPr lang="en-IN" altLang="en-US">
                <a:latin typeface="Calibri" panose="020F0502020204030204" pitchFamily="34" charset="0"/>
              </a:rPr>
              <a:pPr eaLnBrk="1" hangingPunct="1"/>
              <a:t>24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24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7963C32-575D-4FF0-918F-5E154BF5F0FC}" type="slidenum">
              <a:rPr lang="en-IN" altLang="en-US">
                <a:latin typeface="Calibri" panose="020F0502020204030204" pitchFamily="34" charset="0"/>
              </a:rPr>
              <a:pPr eaLnBrk="1" hangingPunct="1"/>
              <a:t>27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380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F531E15-1603-4FB5-B2E8-F82115257EBA}" type="slidenum">
              <a:rPr lang="en-IN" altLang="en-US">
                <a:latin typeface="Calibri" panose="020F0502020204030204" pitchFamily="34" charset="0"/>
              </a:rPr>
              <a:pPr eaLnBrk="1" hangingPunct="1"/>
              <a:t>29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0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D849BD-9059-4ABE-BBB5-6F87A397A304}" type="slidenum">
              <a:rPr lang="en-IN" altLang="en-US">
                <a:latin typeface="Calibri" panose="020F0502020204030204" pitchFamily="34" charset="0"/>
              </a:rPr>
              <a:pPr eaLnBrk="1" hangingPunct="1"/>
              <a:t>31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8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Wiley_Logo_0112_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763588"/>
            <a:ext cx="4551362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29"/>
          <p:cNvSpPr txBox="1">
            <a:spLocks noChangeArrowheads="1"/>
          </p:cNvSpPr>
          <p:nvPr userDrawn="1"/>
        </p:nvSpPr>
        <p:spPr bwMode="auto">
          <a:xfrm>
            <a:off x="114300" y="6477000"/>
            <a:ext cx="8915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Copyright © 2014 John Wiley &amp; Sons, Inc.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341901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04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Wiley_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6438900"/>
            <a:ext cx="1143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8"/>
          <p:cNvSpPr>
            <a:spLocks noChangeShapeType="1"/>
          </p:cNvSpPr>
          <p:nvPr userDrawn="1"/>
        </p:nvSpPr>
        <p:spPr bwMode="auto">
          <a:xfrm flipH="1">
            <a:off x="0" y="6193631"/>
            <a:ext cx="9144000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" name="Text Box 29"/>
          <p:cNvSpPr txBox="1">
            <a:spLocks noChangeArrowheads="1"/>
          </p:cNvSpPr>
          <p:nvPr userDrawn="1"/>
        </p:nvSpPr>
        <p:spPr bwMode="auto">
          <a:xfrm>
            <a:off x="114300" y="6477000"/>
            <a:ext cx="8915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Copyright © 2014 John Wiley &amp; Sons, Inc. All rights reserved.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2291608" y="1334471"/>
            <a:ext cx="6380853" cy="45184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Lucida Grande"/>
              <a:buChar char="—"/>
              <a:defRPr sz="2800">
                <a:latin typeface="Arial"/>
                <a:cs typeface="Arial"/>
              </a:defRPr>
            </a:lvl1pPr>
            <a:lvl2pPr marL="742950" indent="-285750">
              <a:buFont typeface="Lucida Grande"/>
              <a:buChar char="—"/>
              <a:defRPr sz="2400">
                <a:latin typeface="Arial"/>
                <a:cs typeface="Arial"/>
              </a:defRPr>
            </a:lvl2pPr>
            <a:lvl3pPr marL="1143000" indent="-228600">
              <a:buFont typeface="Lucida Grande"/>
              <a:buChar char="—"/>
              <a:defRPr sz="2000">
                <a:latin typeface="Arial"/>
                <a:cs typeface="Arial"/>
              </a:defRPr>
            </a:lvl3pPr>
            <a:lvl4pPr marL="1600200" indent="-228600">
              <a:buFont typeface="Lucida Grande"/>
              <a:buChar char="—"/>
              <a:defRPr sz="1800">
                <a:latin typeface="Arial"/>
                <a:cs typeface="Arial"/>
              </a:defRPr>
            </a:lvl4pPr>
            <a:lvl5pPr marL="2057400" indent="-228600">
              <a:buFont typeface="Lucida Grande"/>
              <a:buChar char="—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6547104"/>
            <a:ext cx="1084263" cy="310896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81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Wiley_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6438900"/>
            <a:ext cx="1143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8"/>
          <p:cNvSpPr>
            <a:spLocks noChangeShapeType="1"/>
          </p:cNvSpPr>
          <p:nvPr userDrawn="1"/>
        </p:nvSpPr>
        <p:spPr bwMode="auto">
          <a:xfrm flipH="1">
            <a:off x="0" y="6193631"/>
            <a:ext cx="9144000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" name="Title 4"/>
          <p:cNvSpPr txBox="1">
            <a:spLocks/>
          </p:cNvSpPr>
          <p:nvPr userDrawn="1"/>
        </p:nvSpPr>
        <p:spPr bwMode="auto">
          <a:xfrm>
            <a:off x="0" y="6546850"/>
            <a:ext cx="9144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prstClr val="black"/>
                </a:solidFill>
                <a:latin typeface="Arial" charset="0"/>
                <a:cs typeface="Arial" charset="0"/>
              </a:rPr>
              <a:t>Equn_1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91607" y="1600200"/>
            <a:ext cx="308389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Lucida Grande"/>
              <a:buChar char="—"/>
              <a:defRPr sz="2400" b="0" i="0">
                <a:latin typeface="Arial"/>
                <a:cs typeface="Arial"/>
              </a:defRPr>
            </a:lvl1pPr>
            <a:lvl2pPr marL="742950" indent="-285750">
              <a:buFont typeface="Lucida Grande"/>
              <a:buChar char="—"/>
              <a:defRPr sz="2000" b="0" i="0">
                <a:latin typeface="Arial"/>
                <a:cs typeface="Arial"/>
              </a:defRPr>
            </a:lvl2pPr>
            <a:lvl3pPr marL="1143000" indent="-228600">
              <a:buFont typeface="Lucida Grande"/>
              <a:buChar char="—"/>
              <a:defRPr sz="1800" b="0" i="0">
                <a:latin typeface="Arial"/>
                <a:cs typeface="Arial"/>
              </a:defRPr>
            </a:lvl3pPr>
            <a:lvl4pPr marL="1600200" indent="-228600">
              <a:buFont typeface="Lucida Grande"/>
              <a:buChar char="—"/>
              <a:defRPr sz="1600" b="0" i="0">
                <a:latin typeface="Arial"/>
                <a:cs typeface="Arial"/>
              </a:defRPr>
            </a:lvl4pPr>
            <a:lvl5pPr marL="2057400" indent="-228600">
              <a:buFont typeface="Lucida Grande"/>
              <a:buChar char="—"/>
              <a:defRPr sz="1600" b="0" i="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2780" y="1600201"/>
            <a:ext cx="3074020" cy="45259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Lucida Grande"/>
              <a:buChar char="—"/>
              <a:defRPr sz="2400">
                <a:latin typeface="Arial"/>
                <a:cs typeface="Arial"/>
              </a:defRPr>
            </a:lvl1pPr>
            <a:lvl2pPr marL="742950" indent="-285750">
              <a:buFont typeface="Lucida Grande"/>
              <a:buChar char="—"/>
              <a:defRPr sz="2000">
                <a:latin typeface="Arial"/>
                <a:cs typeface="Arial"/>
              </a:defRPr>
            </a:lvl2pPr>
            <a:lvl3pPr marL="1143000" indent="-228600">
              <a:buFont typeface="Lucida Grande"/>
              <a:buChar char="—"/>
              <a:defRPr sz="1800">
                <a:latin typeface="Arial"/>
                <a:cs typeface="Arial"/>
              </a:defRPr>
            </a:lvl3pPr>
            <a:lvl4pPr marL="1600200" indent="-228600">
              <a:buFont typeface="Lucida Grande"/>
              <a:buChar char="—"/>
              <a:defRPr sz="1600">
                <a:latin typeface="Arial"/>
                <a:cs typeface="Arial"/>
              </a:defRPr>
            </a:lvl4pPr>
            <a:lvl5pPr marL="2057400" indent="-228600">
              <a:buFont typeface="Lucida Grande"/>
              <a:buChar char="—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1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Wiley_Logo_0112_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763588"/>
            <a:ext cx="4551362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29"/>
          <p:cNvSpPr txBox="1">
            <a:spLocks noChangeArrowheads="1"/>
          </p:cNvSpPr>
          <p:nvPr userDrawn="1"/>
        </p:nvSpPr>
        <p:spPr bwMode="auto">
          <a:xfrm>
            <a:off x="114300" y="6477000"/>
            <a:ext cx="8915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Copyright © 2014 John Wiley &amp; Sons, Inc.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341901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54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Wiley_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6438900"/>
            <a:ext cx="1143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8"/>
          <p:cNvSpPr>
            <a:spLocks noChangeShapeType="1"/>
          </p:cNvSpPr>
          <p:nvPr userDrawn="1"/>
        </p:nvSpPr>
        <p:spPr bwMode="auto">
          <a:xfrm flipH="1">
            <a:off x="0" y="6193631"/>
            <a:ext cx="9144000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" name="Text Box 29"/>
          <p:cNvSpPr txBox="1">
            <a:spLocks noChangeArrowheads="1"/>
          </p:cNvSpPr>
          <p:nvPr userDrawn="1"/>
        </p:nvSpPr>
        <p:spPr bwMode="auto">
          <a:xfrm>
            <a:off x="114300" y="6477000"/>
            <a:ext cx="8915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Copyright © 2014 John Wiley &amp; Sons, Inc. All rights reserved.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2291608" y="1334471"/>
            <a:ext cx="6380853" cy="45184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Lucida Grande"/>
              <a:buChar char="—"/>
              <a:defRPr sz="2800">
                <a:latin typeface="Arial"/>
                <a:cs typeface="Arial"/>
              </a:defRPr>
            </a:lvl1pPr>
            <a:lvl2pPr marL="742950" indent="-285750">
              <a:buFont typeface="Lucida Grande"/>
              <a:buChar char="—"/>
              <a:defRPr sz="2400">
                <a:latin typeface="Arial"/>
                <a:cs typeface="Arial"/>
              </a:defRPr>
            </a:lvl2pPr>
            <a:lvl3pPr marL="1143000" indent="-228600">
              <a:buFont typeface="Lucida Grande"/>
              <a:buChar char="—"/>
              <a:defRPr sz="2000">
                <a:latin typeface="Arial"/>
                <a:cs typeface="Arial"/>
              </a:defRPr>
            </a:lvl3pPr>
            <a:lvl4pPr marL="1600200" indent="-228600">
              <a:buFont typeface="Lucida Grande"/>
              <a:buChar char="—"/>
              <a:defRPr sz="1800">
                <a:latin typeface="Arial"/>
                <a:cs typeface="Arial"/>
              </a:defRPr>
            </a:lvl4pPr>
            <a:lvl5pPr marL="2057400" indent="-228600">
              <a:buFont typeface="Lucida Grande"/>
              <a:buChar char="—"/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6547104"/>
            <a:ext cx="1084263" cy="310896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36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Wiley_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6438900"/>
            <a:ext cx="1143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8"/>
          <p:cNvSpPr>
            <a:spLocks noChangeShapeType="1"/>
          </p:cNvSpPr>
          <p:nvPr userDrawn="1"/>
        </p:nvSpPr>
        <p:spPr bwMode="auto">
          <a:xfrm flipH="1">
            <a:off x="0" y="6193631"/>
            <a:ext cx="9144000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" name="Title 4"/>
          <p:cNvSpPr txBox="1">
            <a:spLocks/>
          </p:cNvSpPr>
          <p:nvPr userDrawn="1"/>
        </p:nvSpPr>
        <p:spPr bwMode="auto">
          <a:xfrm>
            <a:off x="0" y="6546850"/>
            <a:ext cx="9144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prstClr val="black"/>
                </a:solidFill>
                <a:latin typeface="Arial" charset="0"/>
                <a:cs typeface="Arial" charset="0"/>
              </a:rPr>
              <a:t>Equn_1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91607" y="1600200"/>
            <a:ext cx="308389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Lucida Grande"/>
              <a:buChar char="—"/>
              <a:defRPr sz="2400" b="0" i="0">
                <a:latin typeface="Arial"/>
                <a:cs typeface="Arial"/>
              </a:defRPr>
            </a:lvl1pPr>
            <a:lvl2pPr marL="742950" indent="-285750">
              <a:buFont typeface="Lucida Grande"/>
              <a:buChar char="—"/>
              <a:defRPr sz="2000" b="0" i="0">
                <a:latin typeface="Arial"/>
                <a:cs typeface="Arial"/>
              </a:defRPr>
            </a:lvl2pPr>
            <a:lvl3pPr marL="1143000" indent="-228600">
              <a:buFont typeface="Lucida Grande"/>
              <a:buChar char="—"/>
              <a:defRPr sz="1800" b="0" i="0">
                <a:latin typeface="Arial"/>
                <a:cs typeface="Arial"/>
              </a:defRPr>
            </a:lvl3pPr>
            <a:lvl4pPr marL="1600200" indent="-228600">
              <a:buFont typeface="Lucida Grande"/>
              <a:buChar char="—"/>
              <a:defRPr sz="1600" b="0" i="0">
                <a:latin typeface="Arial"/>
                <a:cs typeface="Arial"/>
              </a:defRPr>
            </a:lvl4pPr>
            <a:lvl5pPr marL="2057400" indent="-228600">
              <a:buFont typeface="Lucida Grande"/>
              <a:buChar char="—"/>
              <a:defRPr sz="1600" b="0" i="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2780" y="1600201"/>
            <a:ext cx="3074020" cy="45259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Lucida Grande"/>
              <a:buChar char="—"/>
              <a:defRPr sz="2400">
                <a:latin typeface="Arial"/>
                <a:cs typeface="Arial"/>
              </a:defRPr>
            </a:lvl1pPr>
            <a:lvl2pPr marL="742950" indent="-285750">
              <a:buFont typeface="Lucida Grande"/>
              <a:buChar char="—"/>
              <a:defRPr sz="2000">
                <a:latin typeface="Arial"/>
                <a:cs typeface="Arial"/>
              </a:defRPr>
            </a:lvl2pPr>
            <a:lvl3pPr marL="1143000" indent="-228600">
              <a:buFont typeface="Lucida Grande"/>
              <a:buChar char="—"/>
              <a:defRPr sz="1800">
                <a:latin typeface="Arial"/>
                <a:cs typeface="Arial"/>
              </a:defRPr>
            </a:lvl3pPr>
            <a:lvl4pPr marL="1600200" indent="-228600">
              <a:buFont typeface="Lucida Grande"/>
              <a:buChar char="—"/>
              <a:defRPr sz="1600">
                <a:latin typeface="Arial"/>
                <a:cs typeface="Arial"/>
              </a:defRPr>
            </a:lvl4pPr>
            <a:lvl5pPr marL="2057400" indent="-228600">
              <a:buFont typeface="Lucida Grande"/>
              <a:buChar char="—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371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3B305804-80E3-4FAD-A6FB-A9A27A836DD8}" type="datetimeFigureOut">
              <a:rPr lang="en-US">
                <a:solidFill>
                  <a:srgbClr val="464653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</a:endParaRPr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41FE3C-31CE-4C4A-8AFC-21BBDDD583C0}" type="slidenum">
              <a:rPr lang="en-US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02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CEA67-9E88-4DD2-A8C3-AFE18F4CB753}" type="datetimeFigureOut">
              <a:rPr lang="en-US">
                <a:solidFill>
                  <a:srgbClr val="464653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8156E-A7EF-46B5-BDBA-9916FC23CAC1}" type="slidenum">
              <a:rPr lang="en-US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10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45A48-EBFE-41D1-A53D-23E42ED2D60B}" type="datetimeFigureOut">
              <a:rPr lang="en-US">
                <a:solidFill>
                  <a:srgbClr val="DDE9EC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DE9EC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30A38-4614-4CB0-BBDD-C177395D632A}" type="slidenum">
              <a:rPr lang="en-US" altLang="en-US">
                <a:solidFill>
                  <a:srgbClr val="DDE9E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DE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99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91A5A-1156-4711-9F8D-25D234D918FD}" type="datetimeFigureOut">
              <a:rPr lang="en-US">
                <a:solidFill>
                  <a:srgbClr val="464653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78A20-A868-47E3-A9F4-C7C9F3F99300}" type="slidenum">
              <a:rPr lang="en-US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74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CEB3A-1C55-43CD-A908-1E838458733D}" type="datetimeFigureOut">
              <a:rPr lang="en-US">
                <a:solidFill>
                  <a:srgbClr val="464653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</a:endParaRP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46AF2-ACE8-4C79-B2C5-1529F336255C}" type="slidenum">
              <a:rPr lang="en-US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913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9286C-5473-46D2-85E2-4E1D8A6BC935}" type="datetimeFigureOut">
              <a:rPr lang="en-US">
                <a:solidFill>
                  <a:srgbClr val="464653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8F61D-3088-4369-8F9F-E3EFB06AC676}" type="slidenum">
              <a:rPr lang="en-US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89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9A46AC-0EB7-42D5-BA29-BF2865B6B499}" type="datetimeFigureOut">
              <a:rPr lang="en-US">
                <a:solidFill>
                  <a:srgbClr val="464653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7FA17-3269-429C-89FC-260E858BCB4A}" type="slidenum">
              <a:rPr lang="en-US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072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36A2B-D40C-4A54-BE3D-6F0F918719C3}" type="datetimeFigureOut">
              <a:rPr lang="en-US">
                <a:solidFill>
                  <a:srgbClr val="464653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9F711-6DF2-4E14-AE9E-BA86C8D5BEA4}" type="slidenum">
              <a:rPr lang="en-US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391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DA55F-115E-4E3C-BDA8-4DE5D651FEA9}" type="datetimeFigureOut">
              <a:rPr lang="en-US">
                <a:solidFill>
                  <a:srgbClr val="DDE9EC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DE9EC"/>
              </a:solidFill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92264-9959-47EE-B7FA-A97A914088E2}" type="slidenum">
              <a:rPr lang="en-US" altLang="en-US">
                <a:solidFill>
                  <a:srgbClr val="DDE9E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DE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9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FC8E9-43A4-4E67-8B07-A23B5E4AF594}" type="datetimeFigureOut">
              <a:rPr lang="en-US">
                <a:solidFill>
                  <a:srgbClr val="464653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245E5-0735-436B-8AFC-1AFF2892CE36}" type="slidenum">
              <a:rPr lang="en-US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127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traight Connector 12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DB129-1937-498C-9EAB-31C91851A1C4}" type="datetimeFigureOut">
              <a:rPr lang="en-US">
                <a:solidFill>
                  <a:srgbClr val="464653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4B5EE-3905-4131-B58A-A8B27F88515F}" type="slidenum">
              <a:rPr lang="en-US" altLang="en-US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38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009F8-DB28-4937-94C0-9B170EE18D77}" type="datetimeFigureOut">
              <a:rPr lang="en-US" smtClean="0"/>
              <a:pPr/>
              <a:t>10/12/2016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4545D-7144-4942-BF6C-7E5A2091E79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82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47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85A42E63-4ED8-4046-8632-D78FEA24BC7B}" type="datetimeFigureOut">
              <a:rPr lang="en-US">
                <a:solidFill>
                  <a:srgbClr val="464653"/>
                </a:solidFill>
              </a:rPr>
              <a:pPr>
                <a:defRPr/>
              </a:pPr>
              <a:t>10/12/2016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Gill Sans MT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711D74-9A04-4213-9713-23406FC2B7B8}" type="slidenum">
              <a:rPr lang="en-US" altLang="en-US">
                <a:solidFill>
                  <a:srgbClr val="46465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464653"/>
              </a:solidFill>
            </a:endParaRPr>
          </a:p>
        </p:txBody>
      </p:sp>
      <p:sp>
        <p:nvSpPr>
          <p:cNvPr id="1031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38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/>
          <p:cNvSpPr>
            <a:spLocks noGrp="1"/>
          </p:cNvSpPr>
          <p:nvPr>
            <p:ph type="ctrTitle"/>
          </p:nvPr>
        </p:nvSpPr>
        <p:spPr>
          <a:xfrm>
            <a:off x="1171254" y="3657600"/>
            <a:ext cx="6858000" cy="990600"/>
          </a:xfrm>
        </p:spPr>
        <p:txBody>
          <a:bodyPr/>
          <a:lstStyle/>
          <a:p>
            <a:pPr algn="l"/>
            <a:r>
              <a:rPr lang="en-GB" altLang="en-US" sz="2800" dirty="0" smtClean="0"/>
              <a:t>Introduction to Portfolio Management &amp; Exchange Traded Derivatives</a:t>
            </a:r>
            <a:br>
              <a:rPr lang="en-GB" altLang="en-US" sz="2800" dirty="0" smtClean="0"/>
            </a:br>
            <a:r>
              <a:rPr lang="en-GB" altLang="en-US" sz="2800" dirty="0" smtClean="0"/>
              <a:t>MANG 6142	</a:t>
            </a:r>
            <a:r>
              <a:rPr lang="en-GB" altLang="en-US" sz="2800" dirty="0" smtClean="0">
                <a:solidFill>
                  <a:srgbClr val="0070C0"/>
                </a:solidFill>
              </a:rPr>
              <a:t>Lecture 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90600" y="5029200"/>
            <a:ext cx="7010400" cy="81915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Di Luo</a:t>
            </a:r>
          </a:p>
          <a:p>
            <a:pPr>
              <a:defRPr/>
            </a:pPr>
            <a:r>
              <a:rPr lang="en-GB" dirty="0" smtClean="0"/>
              <a:t>d.luo@soton.ac.uk</a:t>
            </a:r>
          </a:p>
          <a:p>
            <a:pPr>
              <a:defRPr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4492"/>
            <a:ext cx="6096528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7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alt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IN" alt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dirty="0">
                <a:latin typeface="Arial" panose="020B0604020202020204" pitchFamily="34" charset="0"/>
                <a:cs typeface="Arial" panose="020B0604020202020204" pitchFamily="34" charset="0"/>
              </a:rPr>
              <a:t>is the probability of </a:t>
            </a:r>
            <a:r>
              <a:rPr lang="en-IN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jth</a:t>
            </a:r>
            <a:r>
              <a:rPr lang="en-IN" altLang="en-US" dirty="0">
                <a:latin typeface="Arial" panose="020B0604020202020204" pitchFamily="34" charset="0"/>
                <a:cs typeface="Arial" panose="020B0604020202020204" pitchFamily="34" charset="0"/>
              </a:rPr>
              <a:t> return on the </a:t>
            </a:r>
            <a:r>
              <a:rPr lang="en-IN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ith</a:t>
            </a:r>
            <a:r>
              <a:rPr lang="en-IN" altLang="en-US" dirty="0">
                <a:latin typeface="Arial" panose="020B0604020202020204" pitchFamily="34" charset="0"/>
                <a:cs typeface="Arial" panose="020B0604020202020204" pitchFamily="34" charset="0"/>
              </a:rPr>
              <a:t> asset</a:t>
            </a:r>
            <a:endParaRPr lang="en-GB" dirty="0"/>
          </a:p>
        </p:txBody>
      </p:sp>
      <p:pic>
        <p:nvPicPr>
          <p:cNvPr id="4" name="Picture 2" descr="\\172.16.3.215\data4\Graphics\Powerpoint\WILEY WORK\ELTON\Final Files\chapter 04\c04e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6931496" cy="436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 equally likely returns for asset </a:t>
            </a:r>
            <a:r>
              <a:rPr lang="en-IN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I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\\172.16.3.215\data4\Graphics\Powerpoint\WILEY WORK\ELTON\Final Files\chapter 04\c04e002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6152998" cy="41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4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Statistical </a:t>
            </a:r>
            <a:r>
              <a:rPr lang="en-GB" sz="3600" dirty="0" smtClean="0"/>
              <a:t>Background: </a:t>
            </a:r>
            <a:r>
              <a:rPr lang="en-GB" sz="3600" dirty="0" smtClean="0">
                <a:solidFill>
                  <a:srgbClr val="FF0000"/>
                </a:solidFill>
              </a:rPr>
              <a:t>Variance</a:t>
            </a:r>
            <a:endParaRPr lang="en-US" sz="3600" dirty="0" smtClean="0">
              <a:solidFill>
                <a:srgbClr val="FF0000"/>
              </a:solidFill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Not only is it necessary to have a measure of the average return, but it is also useful to have some measure of </a:t>
            </a:r>
            <a:r>
              <a:rPr lang="en-US" sz="3200" dirty="0" smtClean="0">
                <a:solidFill>
                  <a:srgbClr val="FF0000"/>
                </a:solidFill>
              </a:rPr>
              <a:t>how much the outcomes differ from the average</a:t>
            </a:r>
            <a:r>
              <a:rPr lang="en-US" sz="3200" dirty="0" smtClean="0"/>
              <a:t>.</a:t>
            </a:r>
          </a:p>
          <a:p>
            <a:pPr eaLnBrk="1" hangingPunct="1"/>
            <a:endParaRPr lang="en-US" dirty="0"/>
          </a:p>
          <a:p>
            <a:r>
              <a:rPr lang="en-US" dirty="0" smtClean="0"/>
              <a:t>Variance: </a:t>
            </a:r>
            <a:r>
              <a:rPr lang="en-US" dirty="0" smtClean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Measure of Dispersion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alt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IN" alt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is the probability of </a:t>
            </a:r>
            <a:r>
              <a:rPr lang="en-IN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jth</a:t>
            </a:r>
            <a: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return on the </a:t>
            </a:r>
            <a:r>
              <a:rPr lang="en-IN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ith</a:t>
            </a:r>
            <a: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asset</a:t>
            </a:r>
          </a:p>
        </p:txBody>
      </p:sp>
      <p:pic>
        <p:nvPicPr>
          <p:cNvPr id="5" name="Picture 2" descr="\\172.16.3.215\data4\Graphics\Powerpoint\WILEY WORK\ELTON\Final Files\chapter 04\c04e007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52393"/>
            <a:ext cx="8229600" cy="282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1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 equally likely returns for asset </a:t>
            </a:r>
            <a:r>
              <a:rPr lang="en-IN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I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020339"/>
            <a:ext cx="8229600" cy="368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Variance and Standard deviation</a:t>
            </a:r>
            <a:endParaRPr lang="en-GB" sz="3600" dirty="0"/>
          </a:p>
        </p:txBody>
      </p:sp>
      <p:graphicFrame>
        <p:nvGraphicFramePr>
          <p:cNvPr id="176134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2393950" y="2349500"/>
          <a:ext cx="4103688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8" name="Equation" r:id="rId3" imgW="1447560" imgH="507960" progId="Equation.3">
                  <p:embed/>
                </p:oleObj>
              </mc:Choice>
              <mc:Fallback>
                <p:oleObj name="Equation" r:id="rId3" imgW="1447560" imgH="507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0" y="2349500"/>
                        <a:ext cx="4103688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43608" y="3861048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 smtClean="0">
                <a:solidFill>
                  <a:srgbClr val="FF0000"/>
                </a:solidFill>
              </a:rPr>
              <a:t>Why standard deviation?</a:t>
            </a:r>
            <a:endParaRPr lang="en-GB" sz="32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Properties of Expectations</a:t>
            </a:r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684213" y="1289050"/>
            <a:ext cx="727233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2400" dirty="0"/>
              <a:t>Expectations have the following properties:</a:t>
            </a:r>
          </a:p>
          <a:p>
            <a:r>
              <a:rPr lang="en-GB" sz="2400" i="1" dirty="0"/>
              <a:t>• </a:t>
            </a:r>
            <a:r>
              <a:rPr lang="en-GB" sz="2400" i="1" dirty="0" smtClean="0"/>
              <a:t>E</a:t>
            </a:r>
            <a:r>
              <a:rPr lang="en-GB" sz="2400" dirty="0" smtClean="0"/>
              <a:t>[</a:t>
            </a:r>
            <a:r>
              <a:rPr lang="en-GB" sz="2400" i="1" dirty="0" err="1" smtClean="0"/>
              <a:t>cR</a:t>
            </a:r>
            <a:r>
              <a:rPr lang="en-GB" sz="2400" dirty="0" smtClean="0"/>
              <a:t>] </a:t>
            </a:r>
            <a:r>
              <a:rPr lang="en-GB" sz="2400" dirty="0"/>
              <a:t>= </a:t>
            </a:r>
            <a:r>
              <a:rPr lang="en-GB" sz="2400" i="1" dirty="0" err="1" smtClean="0"/>
              <a:t>cE</a:t>
            </a:r>
            <a:r>
              <a:rPr lang="en-GB" sz="2400" dirty="0" smtClean="0"/>
              <a:t>[</a:t>
            </a:r>
            <a:r>
              <a:rPr lang="en-GB" sz="2400" i="1" dirty="0"/>
              <a:t>R</a:t>
            </a:r>
            <a:r>
              <a:rPr lang="en-GB" sz="2400" dirty="0" smtClean="0"/>
              <a:t>]</a:t>
            </a:r>
            <a:endParaRPr lang="en-GB" sz="2400" dirty="0"/>
          </a:p>
          <a:p>
            <a:endParaRPr lang="en-GB" sz="2400" dirty="0"/>
          </a:p>
          <a:p>
            <a:r>
              <a:rPr lang="en-GB" sz="2400" i="1" dirty="0"/>
              <a:t>• </a:t>
            </a:r>
            <a:r>
              <a:rPr lang="en-GB" sz="2400" i="1" dirty="0" smtClean="0"/>
              <a:t>E</a:t>
            </a:r>
            <a:r>
              <a:rPr lang="en-GB" sz="2400" dirty="0" smtClean="0"/>
              <a:t>[</a:t>
            </a:r>
            <a:r>
              <a:rPr lang="en-GB" sz="2400" i="1" dirty="0" smtClean="0"/>
              <a:t>R1 </a:t>
            </a:r>
            <a:r>
              <a:rPr lang="en-GB" sz="2400" dirty="0" smtClean="0"/>
              <a:t>+</a:t>
            </a:r>
            <a:r>
              <a:rPr lang="en-GB" sz="2400" i="1" dirty="0" smtClean="0"/>
              <a:t>R2</a:t>
            </a:r>
            <a:r>
              <a:rPr lang="en-GB" sz="2400" dirty="0" smtClean="0"/>
              <a:t>] </a:t>
            </a:r>
            <a:r>
              <a:rPr lang="en-GB" sz="2400" dirty="0"/>
              <a:t>= </a:t>
            </a:r>
            <a:r>
              <a:rPr lang="en-GB" sz="2400" i="1" dirty="0" smtClean="0"/>
              <a:t>E</a:t>
            </a:r>
            <a:r>
              <a:rPr lang="en-GB" sz="2400" dirty="0" smtClean="0"/>
              <a:t>[</a:t>
            </a:r>
            <a:r>
              <a:rPr lang="en-GB" sz="2400" i="1" dirty="0" smtClean="0"/>
              <a:t>R1</a:t>
            </a:r>
            <a:r>
              <a:rPr lang="en-GB" sz="2400" dirty="0" smtClean="0"/>
              <a:t>] </a:t>
            </a:r>
            <a:r>
              <a:rPr lang="en-GB" sz="2400" dirty="0"/>
              <a:t>+ </a:t>
            </a:r>
            <a:r>
              <a:rPr lang="en-GB" sz="2400" i="1" dirty="0" smtClean="0"/>
              <a:t>E</a:t>
            </a:r>
            <a:r>
              <a:rPr lang="en-GB" sz="2400" dirty="0" smtClean="0"/>
              <a:t>[</a:t>
            </a:r>
            <a:r>
              <a:rPr lang="en-GB" sz="2400" i="1" dirty="0" smtClean="0"/>
              <a:t>R2 </a:t>
            </a:r>
            <a:r>
              <a:rPr lang="en-GB" sz="2400" dirty="0"/>
              <a:t>]</a:t>
            </a:r>
            <a:r>
              <a:rPr lang="en-GB" sz="2400" i="1" dirty="0"/>
              <a:t>.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Properties of Variance</a:t>
            </a:r>
          </a:p>
        </p:txBody>
      </p:sp>
      <p:graphicFrame>
        <p:nvGraphicFramePr>
          <p:cNvPr id="179206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2767013" y="1557338"/>
          <a:ext cx="26019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7" name="Equation" r:id="rId3" imgW="1244520" imgH="228600" progId="Equation.3">
                  <p:embed/>
                </p:oleObj>
              </mc:Choice>
              <mc:Fallback>
                <p:oleObj name="Equation" r:id="rId3" imgW="12445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1557338"/>
                        <a:ext cx="2601912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575556" y="3284984"/>
            <a:ext cx="799288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/>
              <a:t>In finance, variance (and standard deviation)  is often used as a measure of risk in an investment.</a:t>
            </a:r>
          </a:p>
          <a:p>
            <a:endParaRPr lang="en-GB" sz="2400" dirty="0"/>
          </a:p>
          <a:p>
            <a:r>
              <a:rPr lang="en-GB" sz="2400" dirty="0"/>
              <a:t>The higher the standard deviation of investment returns the greater the dispersion of the returns and the greater the risk.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Covariance and Correlation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 smtClean="0">
                    <a:solidFill>
                      <a:srgbClr val="FF0000"/>
                    </a:solidFill>
                  </a:rPr>
                  <a:t>How closely do two variables move together?</a:t>
                </a:r>
              </a:p>
              <a:p>
                <a:endParaRPr lang="en-GB" dirty="0">
                  <a:solidFill>
                    <a:srgbClr val="FF0000"/>
                  </a:solidFill>
                </a:endParaRPr>
              </a:p>
              <a:p>
                <a:endParaRPr lang="en-GB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=E[(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-E(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-E(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))]</a:t>
                </a:r>
              </a:p>
              <a:p>
                <a:endParaRPr lang="en-GB" dirty="0"/>
              </a:p>
              <a:p>
                <a:endParaRPr lang="en-GB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Corr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Cov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GB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GB" dirty="0" smtClean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3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54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78038"/>
            <a:ext cx="853440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99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>
                <a:solidFill>
                  <a:srgbClr val="FF0000"/>
                </a:solidFill>
              </a:rPr>
              <a:t>Critical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defRPr/>
            </a:pPr>
            <a:r>
              <a:rPr lang="en-US" altLang="en-US" sz="2800" dirty="0" smtClean="0"/>
              <a:t>Portfolio Mean</a:t>
            </a:r>
          </a:p>
          <a:p>
            <a:pPr>
              <a:defRPr/>
            </a:pPr>
            <a:endParaRPr lang="en-US" altLang="en-US" sz="2800" dirty="0"/>
          </a:p>
          <a:p>
            <a:pPr>
              <a:defRPr/>
            </a:pPr>
            <a:r>
              <a:rPr lang="en-US" altLang="en-US" sz="2800" dirty="0"/>
              <a:t>Portfolio V</a:t>
            </a:r>
            <a:r>
              <a:rPr lang="en-US" altLang="en-US" sz="2800" dirty="0" smtClean="0"/>
              <a:t>ariance</a:t>
            </a:r>
            <a:endParaRPr lang="en-US" altLang="en-US" sz="2800" dirty="0"/>
          </a:p>
          <a:p>
            <a:pPr marL="0" indent="0">
              <a:buFont typeface="Wingdings 3" panose="05040102010807070707" pitchFamily="18" charset="2"/>
              <a:buNone/>
              <a:defRPr/>
            </a:pPr>
            <a:endParaRPr lang="en-US" altLang="en-US" sz="2800" dirty="0" smtClean="0"/>
          </a:p>
          <a:p>
            <a:pPr>
              <a:defRPr/>
            </a:pPr>
            <a:r>
              <a:rPr lang="en-US" sz="2800" dirty="0"/>
              <a:t>Efficient </a:t>
            </a:r>
            <a:r>
              <a:rPr lang="en-US" sz="2800" dirty="0" smtClean="0"/>
              <a:t>Frontier</a:t>
            </a:r>
          </a:p>
          <a:p>
            <a:pPr>
              <a:defRPr/>
            </a:pPr>
            <a:endParaRPr lang="en-US" altLang="en-US" sz="2800" dirty="0" smtClean="0"/>
          </a:p>
          <a:p>
            <a:pPr>
              <a:defRPr/>
            </a:pPr>
            <a:r>
              <a:rPr lang="en-GB" altLang="en-US" sz="2800" dirty="0" smtClean="0"/>
              <a:t>Tangible Portfolio</a:t>
            </a:r>
          </a:p>
          <a:p>
            <a:pPr>
              <a:defRPr/>
            </a:pPr>
            <a:endParaRPr lang="en-GB" altLang="en-US" sz="2800" dirty="0"/>
          </a:p>
          <a:p>
            <a:pPr>
              <a:defRPr/>
            </a:pPr>
            <a:r>
              <a:rPr lang="en-US" altLang="en-US" sz="2800" dirty="0" smtClean="0"/>
              <a:t>Global Min Risk</a:t>
            </a:r>
          </a:p>
          <a:p>
            <a:pPr>
              <a:defRPr/>
            </a:pPr>
            <a:endParaRPr lang="en-US" altLang="en-US" sz="2800" dirty="0" smtClean="0"/>
          </a:p>
          <a:p>
            <a:pPr>
              <a:defRPr/>
            </a:pPr>
            <a:endParaRPr lang="en-US" altLang="en-US" sz="2800" dirty="0" smtClean="0"/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09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2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Equn_43</a:t>
            </a:r>
          </a:p>
        </p:txBody>
      </p:sp>
      <p:pic>
        <p:nvPicPr>
          <p:cNvPr id="7171" name="Picture 4" descr="\\172.16.3.215\data4\Graphics\Powerpoint\WILEY WORK\ELTON\Final Files\chapter 04\c04e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31975"/>
            <a:ext cx="85344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7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Table_4-2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20950"/>
            <a:ext cx="85344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49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Characteristics of Portfolios in General</a:t>
            </a:r>
            <a:endParaRPr lang="en-US" sz="2800" dirty="0" smtClean="0"/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The return on a portfolio of assets is simply a weighted average of the return on the individual assets.</a:t>
            </a:r>
          </a:p>
          <a:p>
            <a:pPr eaLnBrk="1" hangingPunct="1"/>
            <a:endParaRPr lang="en-US" sz="3200" dirty="0" smtClean="0"/>
          </a:p>
        </p:txBody>
      </p:sp>
      <p:pic>
        <p:nvPicPr>
          <p:cNvPr id="4" name="Picture 2" descr="\\172.16.3.215\data4\Graphics\Powerpoint\WILEY WORK\ELTON\Final Files\chapter 04\c04e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40968"/>
            <a:ext cx="8534400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GB" dirty="0"/>
              <a:t>Portfolio </a:t>
            </a:r>
            <a:r>
              <a:rPr lang="en-GB" dirty="0" smtClean="0"/>
              <a:t>variance: </a:t>
            </a:r>
            <a:r>
              <a:rPr lang="en-GB" dirty="0" smtClean="0">
                <a:solidFill>
                  <a:srgbClr val="FF0000"/>
                </a:solidFill>
              </a:rPr>
              <a:t>two assets example</a:t>
            </a:r>
            <a:endParaRPr lang="en-IN" alt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4579" name="Picture 2" descr="\\172.16.3.215\data4\Graphics\Powerpoint\WILEY WORK\ELTON\Final Files\chapter 04\c04e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33613"/>
            <a:ext cx="8534400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64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i="1" dirty="0" smtClean="0">
                <a:solidFill>
                  <a:srgbClr val="FF0000"/>
                </a:solidFill>
              </a:rPr>
              <a:t>Correlation coefficient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Why?                     </a:t>
            </a:r>
            <a:r>
              <a:rPr lang="en-GB" b="1" dirty="0" smtClean="0">
                <a:solidFill>
                  <a:srgbClr val="FF0000"/>
                </a:solidFill>
              </a:rPr>
              <a:t>Between -1 and 1</a:t>
            </a:r>
            <a:endParaRPr lang="en-GB" b="1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pic>
        <p:nvPicPr>
          <p:cNvPr id="28675" name="Picture 2" descr="\\172.16.3.215\data4\Graphics\Powerpoint\WILEY WORK\ELTON\Final Files\chapter 04\c04e0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7" y="1196752"/>
            <a:ext cx="745428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933056"/>
            <a:ext cx="4142950" cy="129614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339752" y="537321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68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Table_4-3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57388"/>
            <a:ext cx="8534400" cy="294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3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Table_4-6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65388"/>
            <a:ext cx="8534400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78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b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pound to spend</a:t>
            </a:r>
            <a:b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0.6 on asset 1 and 0.4 and asset 3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Note that -108/3=-36</a:t>
            </a:r>
            <a:endParaRPr lang="en-GB" dirty="0"/>
          </a:p>
        </p:txBody>
      </p:sp>
      <p:pic>
        <p:nvPicPr>
          <p:cNvPr id="32771" name="Picture 2" descr="\\172.16.3.215\data4\Graphics\Powerpoint\WILEY WORK\ELTON\Final Files\chapter 04\c04e0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05088"/>
            <a:ext cx="85344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0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Portfolio variance: </a:t>
            </a:r>
            <a:r>
              <a:rPr lang="en-GB" dirty="0" smtClean="0">
                <a:solidFill>
                  <a:srgbClr val="FF0000"/>
                </a:solidFill>
              </a:rPr>
              <a:t>three </a:t>
            </a:r>
            <a:r>
              <a:rPr lang="en-GB" dirty="0">
                <a:solidFill>
                  <a:srgbClr val="FF0000"/>
                </a:solidFill>
              </a:rPr>
              <a:t>assets example</a:t>
            </a:r>
            <a:endParaRPr lang="en-GB" dirty="0"/>
          </a:p>
        </p:txBody>
      </p:sp>
      <p:pic>
        <p:nvPicPr>
          <p:cNvPr id="4" name="Picture 2" descr="\\172.16.3.215\data4\Graphics\Powerpoint\WILEY WORK\ELTON\Final Files\chapter 04\c04e02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47" y="1916832"/>
            <a:ext cx="8229600" cy="156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\\172.16.3.215\data4\Graphics\Powerpoint\WILEY WORK\ELTON\Final Files\chapter 04\c04e0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437112"/>
            <a:ext cx="85344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7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title"/>
          </p:nvPr>
        </p:nvSpPr>
        <p:spPr bwMode="auto">
          <a:xfrm>
            <a:off x="539552" y="332656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dirty="0"/>
              <a:t>Portfolio variance: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assets </a:t>
            </a:r>
            <a:endParaRPr lang="en-I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mang </a:t>
            </a:r>
            <a:r>
              <a:rPr lang="en-GB" i="1" dirty="0" smtClean="0">
                <a:solidFill>
                  <a:srgbClr val="0070C0"/>
                </a:solidFill>
              </a:rPr>
              <a:t>terms</a:t>
            </a:r>
            <a:r>
              <a:rPr lang="en-GB" dirty="0" smtClean="0"/>
              <a:t> do we have?</a:t>
            </a:r>
          </a:p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49155" name="Picture 2" descr="\\172.16.3.215\data4\Graphics\Powerpoint\WILEY WORK\ELTON\Final Files\chapter 04\c04e0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52" y="2852936"/>
            <a:ext cx="853440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908720"/>
            <a:ext cx="2681064" cy="26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Motivation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522168"/>
              </a:xfrm>
            </p:spPr>
            <p:txBody>
              <a:bodyPr/>
              <a:lstStyle/>
              <a:p>
                <a:r>
                  <a:rPr lang="en-GB" dirty="0" smtClean="0"/>
                  <a:t>What Is A</a:t>
                </a:r>
                <a:r>
                  <a:rPr lang="en-GB" dirty="0" smtClean="0"/>
                  <a:t> </a:t>
                </a:r>
                <a:r>
                  <a:rPr lang="en-GB" dirty="0">
                    <a:solidFill>
                      <a:srgbClr val="FF0000"/>
                    </a:solidFill>
                  </a:rPr>
                  <a:t>Portfolio</a:t>
                </a:r>
                <a:r>
                  <a:rPr lang="en-GB" dirty="0"/>
                  <a:t> and Why Is It </a:t>
                </a:r>
                <a:r>
                  <a:rPr lang="en-GB" dirty="0">
                    <a:solidFill>
                      <a:srgbClr val="FF0000"/>
                    </a:solidFill>
                  </a:rPr>
                  <a:t>Useful</a:t>
                </a:r>
                <a:r>
                  <a:rPr lang="en-GB" dirty="0" smtClean="0"/>
                  <a:t>?</a:t>
                </a:r>
                <a:endParaRPr lang="en-GB" dirty="0"/>
              </a:p>
              <a:p>
                <a:r>
                  <a:rPr lang="en-GB" dirty="0"/>
                  <a:t>A portfolio is simply a specific combination of securities, usually defined by portfolio weights that sum </a:t>
                </a:r>
                <a:r>
                  <a:rPr lang="en-GB" dirty="0" smtClean="0"/>
                  <a:t>to </a:t>
                </a:r>
                <a:r>
                  <a:rPr lang="en-GB" dirty="0"/>
                  <a:t>1</a:t>
                </a:r>
                <a:r>
                  <a:rPr lang="en-GB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3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+….+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GB" sz="3200" dirty="0" smtClean="0"/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1=</m:t>
                    </m:r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3200" dirty="0" smtClean="0"/>
              </a:p>
              <a:p>
                <a:endParaRPr lang="en-GB" dirty="0"/>
              </a:p>
              <a:p>
                <a:r>
                  <a:rPr lang="en-GB" dirty="0"/>
                  <a:t>Portfolio weights can sum to 0 (dollar-neutral portfolios), and weights can be positive (</a:t>
                </a:r>
                <a:r>
                  <a:rPr lang="en-GB" dirty="0" smtClean="0"/>
                  <a:t>long positions</a:t>
                </a:r>
                <a:r>
                  <a:rPr lang="en-GB" dirty="0"/>
                  <a:t>) or negative (short positions).</a:t>
                </a:r>
                <a:endParaRPr lang="en-GB" dirty="0" smtClean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522168"/>
              </a:xfrm>
              <a:blipFill rotWithShape="0">
                <a:blip r:embed="rId2"/>
                <a:stretch>
                  <a:fillRect l="-667" t="-993" b="-1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564904"/>
            <a:ext cx="316835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9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4"/>
                <a:ext cx="8229600" cy="53614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 smtClean="0"/>
                  <a:t>Portfolio variance is the weighted sum of all the variances and covariance</a:t>
                </a:r>
              </a:p>
              <a:p>
                <a:endParaRPr lang="en-GB" dirty="0" smtClean="0"/>
              </a:p>
              <a:p>
                <a:r>
                  <a:rPr lang="en-GB" dirty="0"/>
                  <a:t>There are n variances,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GB" dirty="0" smtClean="0"/>
                  <a:t> covariance</a:t>
                </a:r>
              </a:p>
              <a:p>
                <a:endParaRPr lang="en-GB" dirty="0" smtClean="0"/>
              </a:p>
              <a:p>
                <a:r>
                  <a:rPr lang="en-GB" dirty="0" smtClean="0"/>
                  <a:t>Covariance dominates </a:t>
                </a:r>
                <a:r>
                  <a:rPr lang="en-GB" dirty="0"/>
                  <a:t>portfolio </a:t>
                </a:r>
                <a:r>
                  <a:rPr lang="en-GB" dirty="0" smtClean="0"/>
                  <a:t>variance</a:t>
                </a:r>
              </a:p>
              <a:p>
                <a:endParaRPr lang="en-GB" dirty="0"/>
              </a:p>
              <a:p>
                <a:r>
                  <a:rPr lang="it-IT" dirty="0"/>
                  <a:t>Positive covariances increase portfolio variance; negative covariances decrease portfolio variance (diversification)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4"/>
                <a:ext cx="8229600" cy="5361459"/>
              </a:xfrm>
              <a:blipFill rotWithShape="0">
                <a:blip r:embed="rId2"/>
                <a:stretch>
                  <a:fillRect l="-1704" t="-2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5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IN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 investment case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0179" name="Picture 2" descr="\\172.16.3.215\data4\Graphics\Powerpoint\WILEY WORK\ELTON\Final Files\chapter 04\c04e0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7088"/>
            <a:ext cx="8534400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1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03" name="Picture 2" descr="\\172.16.3.215\data4\Graphics\Powerpoint\WILEY WORK\ELTON\Final Files\chapter 04\c04e0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12975"/>
            <a:ext cx="85344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91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Equn_56f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For portfolios </a:t>
            </a:r>
            <a:r>
              <a:rPr lang="en-GB" dirty="0"/>
              <a:t>with many stocks, the </a:t>
            </a: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is </a:t>
            </a:r>
            <a:r>
              <a:rPr lang="en-GB" dirty="0">
                <a:solidFill>
                  <a:srgbClr val="FF0000"/>
                </a:solidFill>
              </a:rPr>
              <a:t>determined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by</a:t>
            </a:r>
            <a:r>
              <a:rPr lang="en-GB" dirty="0"/>
              <a:t> </a:t>
            </a:r>
            <a:r>
              <a:rPr lang="en-GB" dirty="0" smtClean="0"/>
              <a:t>the average </a:t>
            </a:r>
            <a:r>
              <a:rPr lang="en-GB" dirty="0">
                <a:solidFill>
                  <a:srgbClr val="FF0000"/>
                </a:solidFill>
              </a:rPr>
              <a:t>covariance </a:t>
            </a:r>
            <a:r>
              <a:rPr lang="en-GB" dirty="0"/>
              <a:t>among the stocks</a:t>
            </a:r>
            <a:endParaRPr lang="en-GB" dirty="0" smtClean="0"/>
          </a:p>
        </p:txBody>
      </p:sp>
      <p:pic>
        <p:nvPicPr>
          <p:cNvPr id="52227" name="Picture 2" descr="\\172.16.3.215\data4\Graphics\Powerpoint\WILEY WORK\ELTON\Final Files\chapter 04\c04e0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80" y="188640"/>
            <a:ext cx="7560840" cy="204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\\172.16.3.215\data4\Graphics\Powerpoint\WILEY WORK\ELTON\Final Files\chapter 04\c04e03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20888"/>
            <a:ext cx="85344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96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 smtClean="0"/>
                  <a:t>The average stock has a monthly standard deviation of 5% </a:t>
                </a:r>
                <a:r>
                  <a:rPr lang="en-GB" dirty="0"/>
                  <a:t>and the average correlation between stocks is 0.40. If you invest the same amount in each stock, what is variance of the portfolio?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Co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GB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0.4∗0.05∗0.05=0.001</m:t>
                    </m:r>
                  </m:oMath>
                </a14:m>
                <a:endParaRPr lang="en-GB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dirty="0" smtClean="0"/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0.05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dirty="0" smtClean="0"/>
                  <a:t>*0.001=0.001(N is large)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 r="-741" b="-1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92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Table_4-8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1000"/>
            <a:ext cx="8064896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3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719137"/>
          </a:xfrm>
        </p:spPr>
        <p:txBody>
          <a:bodyPr/>
          <a:lstStyle/>
          <a:p>
            <a:pPr eaLnBrk="1" hangingPunct="1"/>
            <a:r>
              <a:rPr lang="en-US" smtClean="0"/>
              <a:t>Figure 4.2  The effect of number of securities on risk of the portfolio in the United States (1975).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524000"/>
            <a:ext cx="5129213" cy="467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GB" dirty="0" smtClean="0"/>
              </a:p>
              <a:p>
                <a:r>
                  <a:rPr lang="en-GB" dirty="0" smtClean="0"/>
                  <a:t>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dirty="0" smtClean="0"/>
                  <a:t>) is </a:t>
                </a:r>
                <a:r>
                  <a:rPr lang="en-GB" dirty="0"/>
                  <a:t>a weighted average of stocks</a:t>
                </a:r>
                <a:r>
                  <a:rPr lang="en-GB" dirty="0" smtClean="0"/>
                  <a:t>’ expected returns.</a:t>
                </a:r>
                <a:endParaRPr lang="en-GB" dirty="0"/>
              </a:p>
              <a:p>
                <a:endParaRPr lang="en-GB" dirty="0" smtClean="0"/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dirty="0" smtClean="0"/>
                  <a:t>is </a:t>
                </a:r>
                <a:r>
                  <a:rPr lang="en-GB" dirty="0"/>
                  <a:t>smaller if stocks</a:t>
                </a:r>
                <a:r>
                  <a:rPr lang="en-GB" dirty="0" smtClean="0"/>
                  <a:t>’ correlation </a:t>
                </a:r>
                <a:r>
                  <a:rPr lang="en-GB" dirty="0"/>
                  <a:t>is lower. It is </a:t>
                </a:r>
                <a:r>
                  <a:rPr lang="en-GB" b="1" dirty="0">
                    <a:solidFill>
                      <a:srgbClr val="FF0000"/>
                    </a:solidFill>
                  </a:rPr>
                  <a:t>less than</a:t>
                </a:r>
                <a:r>
                  <a:rPr lang="en-GB" b="1" dirty="0"/>
                  <a:t> </a:t>
                </a:r>
                <a:r>
                  <a:rPr lang="en-GB" dirty="0"/>
                  <a:t>a weighted average of </a:t>
                </a:r>
                <a:r>
                  <a:rPr lang="en-GB" dirty="0" smtClean="0"/>
                  <a:t>the stocks’ standard </a:t>
                </a:r>
                <a:r>
                  <a:rPr lang="en-GB" dirty="0"/>
                  <a:t>deviations (unless perfect correlation</a:t>
                </a:r>
                <a:r>
                  <a:rPr lang="en-GB" dirty="0" smtClean="0"/>
                  <a:t>).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r="-519" b="-2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76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Chapter 5: Delineating Efficient Portfolios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sz="quarter" idx="1"/>
          </p:nvPr>
        </p:nvSpPr>
        <p:spPr>
          <a:xfrm>
            <a:off x="464096" y="1556792"/>
            <a:ext cx="8229600" cy="4937125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Combinations of Two Risky Assets Revisited: Short Sales Not Allowed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The Shape of the Portfolio Possibilities Curve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The Efficient Frontier with Riskless Lending and Borrowing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Return and standard deviation space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0768"/>
            <a:ext cx="6624736" cy="48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Example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You invest $100,000 in: </a:t>
            </a:r>
            <a:r>
              <a:rPr lang="en-GB" dirty="0"/>
              <a:t>200 shares of stock A, 1,000 shares of stock B, and 750 shares of stock C. Your portfolio is summarized by the following weights</a:t>
            </a:r>
            <a:r>
              <a:rPr lang="en-GB" dirty="0" smtClean="0"/>
              <a:t>: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3" y="3212976"/>
            <a:ext cx="7934033" cy="25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07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85852" y="2571744"/>
          <a:ext cx="6477024" cy="171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008"/>
                <a:gridCol w="2159008"/>
                <a:gridCol w="2159008"/>
              </a:tblGrid>
              <a:tr h="57150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Expected Return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Std. Deviation</a:t>
                      </a:r>
                      <a:endParaRPr lang="en-GB" dirty="0"/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en-GB" dirty="0" smtClean="0"/>
                        <a:t>Colonel Motors(C)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14%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6%</a:t>
                      </a:r>
                      <a:endParaRPr lang="en-GB" dirty="0"/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en-GB" dirty="0" smtClean="0"/>
                        <a:t>Separated Edison(S)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3%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Car vs utility</a:t>
            </a:r>
            <a:endParaRPr lang="en-GB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IN" alt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assets example</a:t>
            </a:r>
          </a:p>
        </p:txBody>
      </p:sp>
    </p:spTree>
    <p:extLst>
      <p:ext uri="{BB962C8B-B14F-4D97-AF65-F5344CB8AC3E}">
        <p14:creationId xmlns:p14="http://schemas.microsoft.com/office/powerpoint/2010/main" val="30314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dirty="0"/>
              <a:t>standard deviation</a:t>
            </a:r>
            <a: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1" name="Picture 2" descr="\\172.16.3.215\data4\Graphics\Powerpoint\WILEY WORK\ELTON\Final Files\chapter 05\c05e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85344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\\172.16.3.215\data4\Graphics\Powerpoint\WILEY WORK\ELTON\Final Files\chapter 05\c05e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534400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72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Combinations of Two Risky Assets Revisited: Short Sales Not Allowed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Case 1 – Perfect Positive Correlation (</a:t>
            </a:r>
            <a:r>
              <a:rPr lang="en-US" sz="3200" i="1" dirty="0" smtClean="0"/>
              <a:t>p</a:t>
            </a:r>
            <a:r>
              <a:rPr lang="en-US" sz="3200" dirty="0" smtClean="0"/>
              <a:t> = +1)</a:t>
            </a:r>
          </a:p>
          <a:p>
            <a:pPr eaLnBrk="1" hangingPunct="1"/>
            <a:r>
              <a:rPr lang="en-US" sz="3200" dirty="0" smtClean="0"/>
              <a:t>Case 2 – Perfect Negative Correlation </a:t>
            </a:r>
            <a:br>
              <a:rPr lang="en-US" sz="3200" dirty="0" smtClean="0"/>
            </a:br>
            <a:r>
              <a:rPr lang="en-US" sz="3200" dirty="0" smtClean="0"/>
              <a:t>(</a:t>
            </a:r>
            <a:r>
              <a:rPr lang="en-US" sz="3200" i="1" dirty="0" smtClean="0"/>
              <a:t>p</a:t>
            </a:r>
            <a:r>
              <a:rPr lang="en-US" sz="3200" dirty="0" smtClean="0"/>
              <a:t> = -1.0)</a:t>
            </a:r>
          </a:p>
          <a:p>
            <a:pPr eaLnBrk="1" hangingPunct="1"/>
            <a:r>
              <a:rPr lang="en-US" sz="3200" dirty="0" smtClean="0"/>
              <a:t>Case 3 – No Relationship between Returns on the Assets (</a:t>
            </a:r>
            <a:r>
              <a:rPr lang="en-US" sz="3200" i="1" dirty="0" smtClean="0"/>
              <a:t>p</a:t>
            </a:r>
            <a:r>
              <a:rPr lang="en-US" sz="3200" dirty="0" smtClean="0"/>
              <a:t> = 0)</a:t>
            </a:r>
          </a:p>
          <a:p>
            <a:pPr eaLnBrk="1" hangingPunct="1"/>
            <a:r>
              <a:rPr lang="en-US" sz="3200" dirty="0" smtClean="0"/>
              <a:t>Case 4 – Intermediate Risk (</a:t>
            </a:r>
            <a:r>
              <a:rPr lang="en-US" sz="3200" i="1" dirty="0" smtClean="0"/>
              <a:t>p</a:t>
            </a:r>
            <a:r>
              <a:rPr lang="en-US" sz="3200" dirty="0" smtClean="0"/>
              <a:t> = 0.5)</a:t>
            </a:r>
          </a:p>
          <a:p>
            <a:pPr lvl="1" eaLnBrk="1" hangingPunct="1">
              <a:buFont typeface="Wingdings 3" pitchFamily="18" charset="2"/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Case 1 </a:t>
            </a:r>
            <a:r>
              <a:rPr lang="en-US" dirty="0"/>
              <a:t>– </a:t>
            </a:r>
            <a:r>
              <a:rPr lang="en-US" dirty="0">
                <a:solidFill>
                  <a:srgbClr val="FF0000"/>
                </a:solidFill>
              </a:rPr>
              <a:t>Perfect Positive Correlation (</a:t>
            </a:r>
            <a:r>
              <a:rPr lang="en-US" i="1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= +1</a:t>
            </a:r>
            <a:r>
              <a:rPr lang="en-US" dirty="0"/>
              <a:t>)</a:t>
            </a:r>
            <a:br>
              <a:rPr lang="en-US" dirty="0"/>
            </a:br>
            <a:endParaRPr lang="en-GB" dirty="0"/>
          </a:p>
        </p:txBody>
      </p:sp>
      <p:pic>
        <p:nvPicPr>
          <p:cNvPr id="4" name="Picture 2" descr="\\172.16.3.215\data4\Graphics\Powerpoint\WILEY WORK\ELTON\Final Files\chapter 05\c05e00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4710"/>
            <a:ext cx="8229600" cy="101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Equn_p67a</a:t>
            </a:r>
          </a:p>
        </p:txBody>
      </p:sp>
      <p:pic>
        <p:nvPicPr>
          <p:cNvPr id="15363" name="Picture 2" descr="\\172.16.3.215\data4\Graphics\Powerpoint\WILEY WORK\ELTON\Final Files\chapter 05\c05e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6625"/>
            <a:ext cx="85344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Equn_p67b</a:t>
            </a:r>
          </a:p>
        </p:txBody>
      </p:sp>
      <p:pic>
        <p:nvPicPr>
          <p:cNvPr id="16387" name="Picture 2" descr="\\172.16.3.215\data4\Graphics\Powerpoint\WILEY WORK\ELTON\Final Files\chapter 05\c05e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62213"/>
            <a:ext cx="8534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Equn_p67c</a:t>
            </a:r>
          </a:p>
        </p:txBody>
      </p:sp>
      <p:pic>
        <p:nvPicPr>
          <p:cNvPr id="17411" name="Picture 2" descr="\\172.16.3.215\data4\Graphics\Powerpoint\WILEY WORK\ELTON\Final Files\chapter 05\c05e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41575"/>
            <a:ext cx="85344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0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Equn_p67d</a:t>
            </a:r>
          </a:p>
        </p:txBody>
      </p:sp>
      <p:pic>
        <p:nvPicPr>
          <p:cNvPr id="18435" name="Picture 2" descr="\\172.16.3.215\data4\Graphics\Powerpoint\WILEY WORK\ELTON\Final Files\chapter 05\c05e0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12838"/>
            <a:ext cx="8534400" cy="399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4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Equn_p67e</a:t>
            </a:r>
          </a:p>
        </p:txBody>
      </p:sp>
      <p:pic>
        <p:nvPicPr>
          <p:cNvPr id="19459" name="Picture 2" descr="\\172.16.3.215\data4\Graphics\Powerpoint\WILEY WORK\ELTON\Final Files\chapter 05\c05e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36688"/>
            <a:ext cx="85344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67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Table _5-1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92413"/>
            <a:ext cx="853440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4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You decide to purchase a home that costs </a:t>
            </a:r>
            <a:r>
              <a:rPr lang="en-GB" dirty="0" smtClean="0"/>
              <a:t>£500,000 </a:t>
            </a:r>
            <a:r>
              <a:rPr lang="en-GB" dirty="0"/>
              <a:t>by paying 20% </a:t>
            </a:r>
            <a:r>
              <a:rPr lang="en-GB" dirty="0" smtClean="0"/>
              <a:t>of the </a:t>
            </a:r>
            <a:r>
              <a:rPr lang="en-GB" dirty="0"/>
              <a:t>purchase price and getting a mortgage for the remaining 80% </a:t>
            </a:r>
            <a:r>
              <a:rPr lang="en-GB" dirty="0" smtClean="0"/>
              <a:t>What are </a:t>
            </a:r>
            <a:r>
              <a:rPr lang="en-GB" dirty="0"/>
              <a:t>your portfolio weights for this investment</a:t>
            </a:r>
            <a:r>
              <a:rPr lang="en-GB" dirty="0" smtClean="0"/>
              <a:t>?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684200"/>
              </p:ext>
            </p:extLst>
          </p:nvPr>
        </p:nvGraphicFramePr>
        <p:xfrm>
          <a:off x="1115616" y="3717032"/>
          <a:ext cx="6984776" cy="1752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19200"/>
                <a:gridCol w="1219200"/>
                <a:gridCol w="1594048"/>
                <a:gridCol w="1440160"/>
                <a:gridCol w="1512168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Asset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Shares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Price/shares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Dollar</a:t>
                      </a:r>
                    </a:p>
                    <a:p>
                      <a:r>
                        <a:rPr lang="en-GB" dirty="0" smtClean="0"/>
                        <a:t>Investment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Portfolio</a:t>
                      </a:r>
                    </a:p>
                    <a:p>
                      <a:r>
                        <a:rPr lang="en-GB" dirty="0" smtClean="0"/>
                        <a:t>Weight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Home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£500,000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£500,000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500%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Mortgage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-£400,000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-£400,000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-400%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Total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£100,000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100%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4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6762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Figure 5.1  Relationship between expected return and standard deviation when </a:t>
            </a:r>
            <a:r>
              <a:rPr lang="en-US" i="1" dirty="0" smtClean="0"/>
              <a:t>p</a:t>
            </a:r>
            <a:r>
              <a:rPr lang="en-US" dirty="0" smtClean="0"/>
              <a:t> = +1.    </a:t>
            </a:r>
            <a:r>
              <a:rPr lang="en-US" i="1" dirty="0" smtClean="0">
                <a:solidFill>
                  <a:srgbClr val="FF0000"/>
                </a:solidFill>
              </a:rPr>
              <a:t>(No risk saving)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600200"/>
            <a:ext cx="5043488" cy="447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Min risk portfolio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4800" dirty="0" smtClean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4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800" dirty="0" smtClean="0"/>
                  <a:t> </a:t>
                </a:r>
              </a:p>
              <a:p>
                <a:endParaRPr lang="en-GB" sz="4800" dirty="0"/>
              </a:p>
              <a:p>
                <a:r>
                  <a:rPr lang="en-GB" sz="4800" dirty="0" smtClean="0"/>
                  <a:t>No short selling? </a:t>
                </a:r>
              </a:p>
              <a:p>
                <a:endParaRPr lang="en-GB" sz="4800" dirty="0"/>
              </a:p>
              <a:p>
                <a:r>
                  <a:rPr lang="en-GB" sz="4800" smtClean="0"/>
                  <a:t>100% on S and 0% and C</a:t>
                </a:r>
                <a:endParaRPr lang="en-GB" sz="48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37" t="-2695" b="-14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8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Case 2 </a:t>
            </a:r>
            <a:r>
              <a:rPr lang="en-US" dirty="0"/>
              <a:t>– Perfect </a:t>
            </a:r>
            <a:r>
              <a:rPr lang="en-US" dirty="0" smtClean="0"/>
              <a:t>Negative </a:t>
            </a:r>
            <a:r>
              <a:rPr lang="en-US" dirty="0"/>
              <a:t>Correlation (</a:t>
            </a:r>
            <a:r>
              <a:rPr lang="en-US" i="1" dirty="0"/>
              <a:t>p</a:t>
            </a:r>
            <a:r>
              <a:rPr lang="en-US" dirty="0"/>
              <a:t> = </a:t>
            </a:r>
            <a:r>
              <a:rPr lang="en-US" dirty="0" smtClean="0"/>
              <a:t>-1</a:t>
            </a:r>
            <a:r>
              <a:rPr lang="en-US" dirty="0"/>
              <a:t>)</a:t>
            </a:r>
            <a:br>
              <a:rPr lang="en-US" dirty="0"/>
            </a:br>
            <a:endParaRPr lang="en-GB" dirty="0"/>
          </a:p>
        </p:txBody>
      </p:sp>
      <p:pic>
        <p:nvPicPr>
          <p:cNvPr id="5" name="Picture 2" descr="\\172.16.3.215\data4\Graphics\Powerpoint\WILEY WORK\ELTON\Final Files\chapter 05\c05e01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4710"/>
            <a:ext cx="8229600" cy="101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3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Equn_p69b</a:t>
            </a:r>
          </a:p>
        </p:txBody>
      </p:sp>
      <p:pic>
        <p:nvPicPr>
          <p:cNvPr id="29699" name="Picture 2" descr="\\172.16.3.215\data4\Graphics\Powerpoint\WILEY WORK\ELTON\Final Files\chapter 05\c05e0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62213"/>
            <a:ext cx="8534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9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Eq_5-8</a:t>
            </a:r>
          </a:p>
        </p:txBody>
      </p:sp>
      <p:pic>
        <p:nvPicPr>
          <p:cNvPr id="30723" name="Picture 2" descr="\\172.16.3.215\data4\Graphics\Powerpoint\WILEY WORK\ELTON\Final Files\chapter 05\c05e0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97138"/>
            <a:ext cx="8534400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4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6762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Figure 5.2  Relationship between expected return and standard deviation when </a:t>
            </a:r>
            <a:r>
              <a:rPr lang="en-US" i="1" dirty="0" smtClean="0"/>
              <a:t>p</a:t>
            </a:r>
            <a:r>
              <a:rPr lang="en-US" dirty="0" smtClean="0"/>
              <a:t> = -1.  </a:t>
            </a:r>
            <a:r>
              <a:rPr lang="en-US" i="1" dirty="0" err="1" smtClean="0">
                <a:solidFill>
                  <a:srgbClr val="FF0000"/>
                </a:solidFill>
              </a:rPr>
              <a:t>Arbitage</a:t>
            </a:r>
            <a:r>
              <a:rPr lang="en-US" i="1" dirty="0" smtClean="0">
                <a:solidFill>
                  <a:srgbClr val="FF0000"/>
                </a:solidFill>
              </a:rPr>
              <a:t> opportunity 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524000"/>
            <a:ext cx="4862513" cy="473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Min risk portfolio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= -1)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8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8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8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8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GB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GB" sz="88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89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i="1" dirty="0" smtClean="0"/>
              <a:t>Example:</a:t>
            </a:r>
            <a:r>
              <a:rPr lang="en-GB" dirty="0" smtClean="0"/>
              <a:t> Umbrella vs </a:t>
            </a:r>
            <a:r>
              <a:rPr lang="en-GB" dirty="0" err="1" smtClean="0"/>
              <a:t>Icecream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28800"/>
            <a:ext cx="4525963" cy="4525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204864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2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Case 3 </a:t>
            </a:r>
            <a:r>
              <a:rPr lang="en-US" dirty="0"/>
              <a:t>– </a:t>
            </a:r>
            <a:r>
              <a:rPr lang="en-US" dirty="0" smtClean="0"/>
              <a:t>No Correlation </a:t>
            </a: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 = 0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2" descr="\\172.16.3.215\data4\Graphics\Powerpoint\WILEY WORK\ELTON\Final Files\chapter 05\c05e0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60600"/>
            <a:ext cx="8534400" cy="172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91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IN" altLang="en-US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Global minimum portfolio weight (</a:t>
            </a:r>
            <a:r>
              <a:rPr lang="en-GB" b="1" i="1" dirty="0" smtClean="0">
                <a:solidFill>
                  <a:srgbClr val="0070C0"/>
                </a:solidFill>
              </a:rPr>
              <a:t>for any two assets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GB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45059" name="Picture 2" descr="\\172.16.3.215\data4\Graphics\Powerpoint\WILEY WORK\ELTON\Final Files\chapter 05\c05e0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9080"/>
            <a:ext cx="7603299" cy="208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\\172.16.3.215\data4\Graphics\Powerpoint\WILEY WORK\ELTON\Final Files\chapter 05\c05e0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80928"/>
            <a:ext cx="85344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58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/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Motivation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 fontScale="62500" lnSpcReduction="20000"/>
          </a:bodyPr>
          <a:lstStyle/>
          <a:p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21820" indent="0">
              <a:buNone/>
            </a:pP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Why Not Pick The Best Stock Instead of Forming a Portfolio?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3800" dirty="0" smtClean="0">
                <a:solidFill>
                  <a:srgbClr val="000000"/>
                </a:solidFill>
                <a:latin typeface="Arial" panose="020B0604020202020204" pitchFamily="34" charset="0"/>
              </a:rPr>
              <a:t>We </a:t>
            </a:r>
            <a:r>
              <a:rPr lang="en-GB" sz="3800" dirty="0">
                <a:solidFill>
                  <a:srgbClr val="000000"/>
                </a:solidFill>
                <a:latin typeface="Arial" panose="020B0604020202020204" pitchFamily="34" charset="0"/>
              </a:rPr>
              <a:t>don’t know which stock is best!</a:t>
            </a:r>
          </a:p>
          <a:p>
            <a:r>
              <a:rPr lang="en-GB" sz="3800" dirty="0" smtClean="0">
                <a:solidFill>
                  <a:srgbClr val="000000"/>
                </a:solidFill>
                <a:latin typeface="Arial" panose="020B0604020202020204" pitchFamily="34" charset="0"/>
              </a:rPr>
              <a:t>Portfolios </a:t>
            </a:r>
            <a:r>
              <a:rPr lang="en-GB" sz="3800" dirty="0">
                <a:solidFill>
                  <a:srgbClr val="000000"/>
                </a:solidFill>
                <a:latin typeface="Arial" panose="020B0604020202020204" pitchFamily="34" charset="0"/>
              </a:rPr>
              <a:t>provide </a:t>
            </a:r>
            <a:r>
              <a:rPr lang="en-GB" sz="3800" b="1" dirty="0">
                <a:solidFill>
                  <a:srgbClr val="FF0000"/>
                </a:solidFill>
                <a:latin typeface="Arial" panose="020B0604020202020204" pitchFamily="34" charset="0"/>
              </a:rPr>
              <a:t>diversification</a:t>
            </a:r>
            <a:r>
              <a:rPr lang="en-GB" sz="3800" dirty="0">
                <a:solidFill>
                  <a:srgbClr val="000000"/>
                </a:solidFill>
                <a:latin typeface="Arial" panose="020B0604020202020204" pitchFamily="34" charset="0"/>
              </a:rPr>
              <a:t>, reducing unnecessary risks.</a:t>
            </a:r>
          </a:p>
          <a:p>
            <a:r>
              <a:rPr lang="en-GB" sz="3800" dirty="0" smtClean="0">
                <a:solidFill>
                  <a:srgbClr val="000000"/>
                </a:solidFill>
                <a:latin typeface="Arial" panose="020B0604020202020204" pitchFamily="34" charset="0"/>
              </a:rPr>
              <a:t>Portfolios </a:t>
            </a:r>
            <a:r>
              <a:rPr lang="en-GB" sz="3800" dirty="0">
                <a:solidFill>
                  <a:srgbClr val="000000"/>
                </a:solidFill>
                <a:latin typeface="Arial" panose="020B0604020202020204" pitchFamily="34" charset="0"/>
              </a:rPr>
              <a:t>can enhance </a:t>
            </a:r>
            <a:r>
              <a:rPr lang="en-GB" sz="3800" dirty="0" smtClean="0">
                <a:solidFill>
                  <a:srgbClr val="000000"/>
                </a:solidFill>
                <a:latin typeface="Arial" panose="020B0604020202020204" pitchFamily="34" charset="0"/>
              </a:rPr>
              <a:t>performance.</a:t>
            </a:r>
            <a:endParaRPr lang="en-GB" sz="3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3800" dirty="0" smtClean="0">
                <a:solidFill>
                  <a:srgbClr val="000000"/>
                </a:solidFill>
                <a:latin typeface="Arial" panose="020B0604020202020204" pitchFamily="34" charset="0"/>
              </a:rPr>
              <a:t>Portfolios </a:t>
            </a:r>
            <a:r>
              <a:rPr lang="en-GB" sz="3800" dirty="0">
                <a:solidFill>
                  <a:srgbClr val="000000"/>
                </a:solidFill>
                <a:latin typeface="Arial" panose="020B0604020202020204" pitchFamily="34" charset="0"/>
              </a:rPr>
              <a:t>can customize and manage risk/reward trade-offs.</a:t>
            </a:r>
          </a:p>
          <a:p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56900" indent="0">
              <a:buNone/>
            </a:pP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How Do We Construct a “Good</a:t>
            </a:r>
            <a:r>
              <a:rPr lang="en-GB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” Portfolio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38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</a:t>
            </a:r>
            <a:r>
              <a:rPr lang="en-GB" sz="3800" dirty="0">
                <a:solidFill>
                  <a:srgbClr val="000000"/>
                </a:solidFill>
                <a:latin typeface="Arial" panose="020B0604020202020204" pitchFamily="34" charset="0"/>
              </a:rPr>
              <a:t>does </a:t>
            </a:r>
            <a:r>
              <a:rPr lang="en-GB" sz="3800" dirty="0">
                <a:solidFill>
                  <a:srgbClr val="FF0000"/>
                </a:solidFill>
                <a:latin typeface="Arial" panose="020B0604020202020204" pitchFamily="34" charset="0"/>
              </a:rPr>
              <a:t>“good</a:t>
            </a:r>
            <a:r>
              <a:rPr lang="en-GB" sz="3800" dirty="0" smtClean="0">
                <a:solidFill>
                  <a:srgbClr val="FF0000"/>
                </a:solidFill>
                <a:latin typeface="Arial" panose="020B0604020202020204" pitchFamily="34" charset="0"/>
              </a:rPr>
              <a:t>” </a:t>
            </a:r>
            <a:r>
              <a:rPr lang="en-GB" sz="3800" dirty="0" smtClean="0">
                <a:solidFill>
                  <a:srgbClr val="000000"/>
                </a:solidFill>
                <a:latin typeface="Arial" panose="020B0604020202020204" pitchFamily="34" charset="0"/>
              </a:rPr>
              <a:t>mean</a:t>
            </a:r>
            <a:r>
              <a:rPr lang="en-GB" sz="3800" dirty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</a:p>
          <a:p>
            <a:r>
              <a:rPr lang="en-GB" sz="38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</a:t>
            </a:r>
            <a:r>
              <a:rPr lang="en-GB" sz="3800" dirty="0">
                <a:solidFill>
                  <a:srgbClr val="000000"/>
                </a:solidFill>
                <a:latin typeface="Arial" panose="020B0604020202020204" pitchFamily="34" charset="0"/>
              </a:rPr>
              <a:t>characteristics do we care about for a given portfolio?</a:t>
            </a:r>
          </a:p>
          <a:p>
            <a:r>
              <a:rPr lang="en-GB" sz="3800" dirty="0" smtClean="0">
                <a:solidFill>
                  <a:srgbClr val="000000"/>
                </a:solidFill>
                <a:latin typeface="Arial" panose="020B0604020202020204" pitchFamily="34" charset="0"/>
              </a:rPr>
              <a:t>Risk </a:t>
            </a:r>
            <a:r>
              <a:rPr lang="en-GB" sz="3800" dirty="0">
                <a:solidFill>
                  <a:srgbClr val="000000"/>
                </a:solidFill>
                <a:latin typeface="Arial" panose="020B0604020202020204" pitchFamily="34" charset="0"/>
              </a:rPr>
              <a:t>and reward</a:t>
            </a:r>
          </a:p>
          <a:p>
            <a:r>
              <a:rPr lang="en-GB" sz="3800" dirty="0" smtClean="0">
                <a:solidFill>
                  <a:srgbClr val="000000"/>
                </a:solidFill>
                <a:latin typeface="Arial" panose="020B0604020202020204" pitchFamily="34" charset="0"/>
              </a:rPr>
              <a:t>Investors </a:t>
            </a:r>
            <a:r>
              <a:rPr lang="en-GB" sz="3800" dirty="0">
                <a:solidFill>
                  <a:srgbClr val="FF0000"/>
                </a:solidFill>
                <a:latin typeface="Arial" panose="020B0604020202020204" pitchFamily="34" charset="0"/>
              </a:rPr>
              <a:t>like higher expected returns</a:t>
            </a:r>
          </a:p>
          <a:p>
            <a:r>
              <a:rPr lang="en-GB" sz="3800" dirty="0" smtClean="0">
                <a:solidFill>
                  <a:srgbClr val="000000"/>
                </a:solidFill>
                <a:latin typeface="Arial" panose="020B0604020202020204" pitchFamily="34" charset="0"/>
              </a:rPr>
              <a:t>Investors </a:t>
            </a:r>
            <a:r>
              <a:rPr lang="en-GB" sz="3800" dirty="0">
                <a:solidFill>
                  <a:srgbClr val="FF0000"/>
                </a:solidFill>
                <a:latin typeface="Arial" panose="020B0604020202020204" pitchFamily="34" charset="0"/>
              </a:rPr>
              <a:t>dislike risk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61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3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Min risk portfolio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= 0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I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6083" name="Picture 2" descr="\\172.16.3.215\data4\Graphics\Powerpoint\WILEY WORK\ELTON\Final Files\chapter 05\c05e0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5344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68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Equn_p73b</a:t>
            </a:r>
          </a:p>
        </p:txBody>
      </p:sp>
      <p:pic>
        <p:nvPicPr>
          <p:cNvPr id="47107" name="Picture 2" descr="\\172.16.3.215\data4\Graphics\Powerpoint\WILEY WORK\ELTON\Final Files\chapter 05\c05e0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51038"/>
            <a:ext cx="85344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2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6762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Figure 5.4  Relationship between expected return and standard deviation when </a:t>
            </a:r>
            <a:r>
              <a:rPr lang="en-US" i="1" dirty="0" smtClean="0"/>
              <a:t>p</a:t>
            </a:r>
            <a:r>
              <a:rPr lang="en-US" dirty="0" smtClean="0"/>
              <a:t> = 0.</a:t>
            </a:r>
            <a:endParaRPr lang="en-US" dirty="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676400"/>
            <a:ext cx="5162550" cy="45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3"/>
          <p:cNvSpPr>
            <a:spLocks noGrp="1"/>
          </p:cNvSpPr>
          <p:nvPr>
            <p:ph type="title"/>
          </p:nvPr>
        </p:nvSpPr>
        <p:spPr bwMode="auto">
          <a:xfrm>
            <a:off x="457200" y="26064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Intermediate risk (p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0.5)</a:t>
            </a:r>
            <a:endParaRPr lang="en-I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8131" name="Picture 2" descr="\\172.16.3.215\data4\Graphics\Powerpoint\WILEY WORK\ELTON\Final Files\chapter 05\c05e0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65363"/>
            <a:ext cx="8534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1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Equn_p73d</a:t>
            </a:r>
          </a:p>
        </p:txBody>
      </p:sp>
      <p:pic>
        <p:nvPicPr>
          <p:cNvPr id="49155" name="Picture 2" descr="\\172.16.3.215\data4\Graphics\Powerpoint\WILEY WORK\ELTON\Final Files\chapter 05\c05e0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30413"/>
            <a:ext cx="85344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10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6762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Figure 5.5  Relationship between expected return and standard deviation of return for various correlation coefficients.</a:t>
            </a:r>
            <a:endParaRPr lang="en-US" dirty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447800"/>
            <a:ext cx="54102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947737"/>
          </a:xfrm>
        </p:spPr>
        <p:txBody>
          <a:bodyPr/>
          <a:lstStyle/>
          <a:p>
            <a:pPr eaLnBrk="1" hangingPunct="1"/>
            <a:r>
              <a:rPr lang="en-US" smtClean="0"/>
              <a:t>Figure 5.9  The efficient frontier.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76400"/>
            <a:ext cx="4067175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947737"/>
          </a:xfrm>
        </p:spPr>
        <p:txBody>
          <a:bodyPr/>
          <a:lstStyle/>
          <a:p>
            <a:pPr eaLnBrk="1" hangingPunct="1"/>
            <a:r>
              <a:rPr lang="en-US" smtClean="0"/>
              <a:t>Figure 5.10  An impossible shape for the efficient frontier.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76400"/>
            <a:ext cx="4257675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Short sales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When </a:t>
            </a:r>
            <a:r>
              <a:rPr lang="en-GB" dirty="0"/>
              <a:t>an investor expected the return on a security to be </a:t>
            </a:r>
            <a:r>
              <a:rPr lang="en-GB" dirty="0">
                <a:solidFill>
                  <a:srgbClr val="FF0000"/>
                </a:solidFill>
              </a:rPr>
              <a:t>negative</a:t>
            </a:r>
            <a:r>
              <a:rPr lang="en-GB" dirty="0"/>
              <a:t>, </a:t>
            </a:r>
            <a:r>
              <a:rPr lang="en-GB" dirty="0" smtClean="0"/>
              <a:t>short sales </a:t>
            </a:r>
            <a:r>
              <a:rPr lang="en-GB" dirty="0"/>
              <a:t>made sense. </a:t>
            </a:r>
            <a:endParaRPr lang="en-GB" dirty="0" smtClean="0"/>
          </a:p>
          <a:p>
            <a:r>
              <a:rPr lang="en-GB" dirty="0" smtClean="0"/>
              <a:t>Even </a:t>
            </a:r>
            <a:r>
              <a:rPr lang="en-GB" dirty="0"/>
              <a:t>in the case where returns are </a:t>
            </a:r>
            <a:r>
              <a:rPr lang="en-GB" dirty="0">
                <a:solidFill>
                  <a:srgbClr val="FF0000"/>
                </a:solidFill>
              </a:rPr>
              <a:t>positive</a:t>
            </a:r>
            <a:r>
              <a:rPr lang="en-GB" dirty="0"/>
              <a:t>, short sales can make </a:t>
            </a:r>
            <a:r>
              <a:rPr lang="en-GB" dirty="0" smtClean="0"/>
              <a:t>sense, for </a:t>
            </a:r>
            <a:r>
              <a:rPr lang="en-GB" dirty="0"/>
              <a:t>the cash flow received at time zero from short selling one security can be used to </a:t>
            </a:r>
            <a:r>
              <a:rPr lang="en-GB" dirty="0" smtClean="0"/>
              <a:t>purchase a </a:t>
            </a:r>
            <a:r>
              <a:rPr lang="en-GB" dirty="0"/>
              <a:t>security with a </a:t>
            </a:r>
            <a:r>
              <a:rPr lang="en-GB" dirty="0">
                <a:solidFill>
                  <a:srgbClr val="FF0000"/>
                </a:solidFill>
              </a:rPr>
              <a:t>higher</a:t>
            </a:r>
            <a:r>
              <a:rPr lang="en-GB" dirty="0"/>
              <a:t> expected return.</a:t>
            </a:r>
          </a:p>
        </p:txBody>
      </p:sp>
    </p:spTree>
    <p:extLst>
      <p:ext uri="{BB962C8B-B14F-4D97-AF65-F5344CB8AC3E}">
        <p14:creationId xmlns:p14="http://schemas.microsoft.com/office/powerpoint/2010/main" val="236874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Table _5-5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09875"/>
            <a:ext cx="8534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3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Assume </a:t>
            </a:r>
            <a:r>
              <a:rPr lang="en-GB" dirty="0" smtClean="0"/>
              <a:t>that investors </a:t>
            </a:r>
            <a:r>
              <a:rPr lang="en-GB" dirty="0"/>
              <a:t>focus only on the expected return and variance (or standard deviation) of their portfolios: higher expected return is good, higher variance is </a:t>
            </a:r>
            <a:r>
              <a:rPr lang="en-GB" dirty="0" smtClean="0"/>
              <a:t>bad</a:t>
            </a:r>
          </a:p>
          <a:p>
            <a:endParaRPr lang="en-GB" dirty="0"/>
          </a:p>
          <a:p>
            <a:r>
              <a:rPr lang="en-GB" dirty="0"/>
              <a:t>Develop a method for constructing optimal portfolios</a:t>
            </a:r>
          </a:p>
        </p:txBody>
      </p:sp>
    </p:spTree>
    <p:extLst>
      <p:ext uri="{BB962C8B-B14F-4D97-AF65-F5344CB8AC3E}">
        <p14:creationId xmlns:p14="http://schemas.microsoft.com/office/powerpoint/2010/main" val="362290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feasible portfolios lie inside a bullet-shaped region, called </a:t>
            </a:r>
            <a:r>
              <a:rPr lang="en-GB" dirty="0" smtClean="0"/>
              <a:t>the </a:t>
            </a:r>
            <a:r>
              <a:rPr lang="en-GB" dirty="0" smtClean="0">
                <a:solidFill>
                  <a:srgbClr val="FF0000"/>
                </a:solidFill>
              </a:rPr>
              <a:t>minimum-variance frontier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Fig_5-11</a:t>
            </a:r>
          </a:p>
        </p:txBody>
      </p:sp>
      <p:pic>
        <p:nvPicPr>
          <p:cNvPr id="60419" name="Picture 2" descr="\\172.16.3.215\data4\Graphics\Powerpoint\WILEY WORK\ELTON\Final Files\chapter 05\c05f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68263"/>
            <a:ext cx="51149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8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Efficient </a:t>
            </a:r>
            <a:r>
              <a:rPr lang="en-GB" dirty="0">
                <a:solidFill>
                  <a:srgbClr val="FF0000"/>
                </a:solidFill>
              </a:rPr>
              <a:t>frontier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/>
              <a:t>efficient set consists of the envelope curve of all portfolios that </a:t>
            </a:r>
            <a:r>
              <a:rPr lang="en-GB" dirty="0" smtClean="0"/>
              <a:t>lie between </a:t>
            </a:r>
            <a:r>
              <a:rPr lang="en-GB" dirty="0"/>
              <a:t>the global minimum variance portfolio and the maximum return portfolio. This </a:t>
            </a:r>
            <a:r>
              <a:rPr lang="en-GB" dirty="0" smtClean="0"/>
              <a:t>set of </a:t>
            </a:r>
            <a:r>
              <a:rPr lang="en-GB" dirty="0"/>
              <a:t>portfolios is called the </a:t>
            </a:r>
            <a:r>
              <a:rPr lang="en-GB" dirty="0">
                <a:solidFill>
                  <a:srgbClr val="FF0000"/>
                </a:solidFill>
              </a:rPr>
              <a:t>efficient frontier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The </a:t>
            </a:r>
            <a:r>
              <a:rPr lang="en-GB" dirty="0">
                <a:solidFill>
                  <a:srgbClr val="FF0000"/>
                </a:solidFill>
              </a:rPr>
              <a:t>global minimum variance </a:t>
            </a:r>
            <a:r>
              <a:rPr lang="en-GB" dirty="0"/>
              <a:t>portfolio is that portfolio that has the </a:t>
            </a:r>
            <a:r>
              <a:rPr lang="en-GB" dirty="0">
                <a:solidFill>
                  <a:srgbClr val="FF0000"/>
                </a:solidFill>
              </a:rPr>
              <a:t>lowest</a:t>
            </a:r>
            <a:r>
              <a:rPr lang="en-GB" dirty="0"/>
              <a:t> risk of any feasible portfolio.</a:t>
            </a:r>
          </a:p>
        </p:txBody>
      </p:sp>
    </p:spTree>
    <p:extLst>
      <p:ext uri="{BB962C8B-B14F-4D97-AF65-F5344CB8AC3E}">
        <p14:creationId xmlns:p14="http://schemas.microsoft.com/office/powerpoint/2010/main" val="151624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947737"/>
          </a:xfrm>
        </p:spPr>
        <p:txBody>
          <a:bodyPr/>
          <a:lstStyle/>
          <a:p>
            <a:pPr eaLnBrk="1" hangingPunct="1"/>
            <a:r>
              <a:rPr lang="en-US" dirty="0" smtClean="0"/>
              <a:t>Figure 5.12  </a:t>
            </a:r>
            <a:r>
              <a:rPr lang="en-US" i="1" dirty="0" smtClean="0">
                <a:solidFill>
                  <a:srgbClr val="FF0000"/>
                </a:solidFill>
              </a:rPr>
              <a:t>The efficient set when short sales are allowed</a:t>
            </a:r>
            <a:r>
              <a:rPr lang="en-US" dirty="0" smtClean="0"/>
              <a:t>.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2775" y="1752600"/>
            <a:ext cx="4999038" cy="454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The Efficient Frontier with Riskless Lending and Borrowing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sz="3200" smtClean="0"/>
              <a:t>The introduction of a riskless asset into our portfolio possibility set considerable simplifies the analysis.</a:t>
            </a:r>
          </a:p>
          <a:p>
            <a:pPr eaLnBrk="1" hangingPunct="1"/>
            <a:r>
              <a:rPr lang="en-US" sz="3200" smtClean="0"/>
              <a:t>We can consider lending at a riskless rate as investing in an asset with a certain outcome.</a:t>
            </a:r>
          </a:p>
          <a:p>
            <a:pPr eaLnBrk="1" hangingPunct="1"/>
            <a:r>
              <a:rPr lang="en-US" sz="3200" smtClean="0"/>
              <a:t>Borrowing can be considered as selling such a security short; thus borrowing can take place at the riskless rate.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Equn_p82a</a:t>
            </a:r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467" name="Picture 2" descr="\\172.16.3.215\data4\Graphics\Powerpoint\WILEY WORK\ELTON\Final Files\chapter 05\c05e0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13000"/>
            <a:ext cx="8534400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0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Equn_p82b</a:t>
            </a:r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491" name="Picture 2" descr="\\172.16.3.215\data4\Graphics\Powerpoint\WILEY WORK\ELTON\Final Files\chapter 05\c05e0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14613"/>
            <a:ext cx="8534400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39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3"/>
          <p:cNvSpPr>
            <a:spLocks noGrp="1"/>
          </p:cNvSpPr>
          <p:nvPr>
            <p:ph type="title"/>
          </p:nvPr>
        </p:nvSpPr>
        <p:spPr bwMode="auto">
          <a:xfrm>
            <a:off x="0" y="6546850"/>
            <a:ext cx="1084263" cy="31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Equn_p83</a:t>
            </a:r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587" name="Picture 2" descr="\\172.16.3.215\data4\Graphics\Powerpoint\WILEY WORK\ELTON\Final Files\chapter 05\c05e0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0563"/>
            <a:ext cx="853440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947737"/>
          </a:xfrm>
        </p:spPr>
        <p:txBody>
          <a:bodyPr/>
          <a:lstStyle/>
          <a:p>
            <a:pPr eaLnBrk="1" hangingPunct="1"/>
            <a:r>
              <a:rPr lang="en-US" smtClean="0"/>
              <a:t>Figure 5.13  Expected return and risk when the risk-free rate is mixed with portfolio A.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676400"/>
            <a:ext cx="488315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How do we find the portfolio with risk-free asset that everyone loves?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The Tangency </a:t>
            </a:r>
            <a:r>
              <a:rPr lang="en-GB" dirty="0" smtClean="0">
                <a:solidFill>
                  <a:srgbClr val="FF0000"/>
                </a:solidFill>
              </a:rPr>
              <a:t>Portfolio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there is also a riskless asset (T-Bills), all investors should hold exactly the same stock portfolio</a:t>
            </a:r>
            <a:r>
              <a:rPr lang="en-GB" dirty="0" smtClean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All efficient portfolios are combinations of the riskless asset and a unique portfolio of stocks, called the tangency portfolio</a:t>
            </a:r>
            <a:r>
              <a:rPr lang="en-GB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 this case, efficient frontier becomes straight line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Chapter 4: The Characteristics of the Opportunity Set under Risk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800" dirty="0" smtClean="0"/>
              <a:t>Determining the Average Outcome</a:t>
            </a:r>
          </a:p>
          <a:p>
            <a:pPr eaLnBrk="1" hangingPunct="1">
              <a:lnSpc>
                <a:spcPct val="150000"/>
              </a:lnSpc>
            </a:pPr>
            <a:r>
              <a:rPr lang="en-US" sz="2800" dirty="0" smtClean="0"/>
              <a:t>A Measure of Dispersion</a:t>
            </a:r>
          </a:p>
          <a:p>
            <a:pPr eaLnBrk="1" hangingPunct="1">
              <a:lnSpc>
                <a:spcPct val="150000"/>
              </a:lnSpc>
            </a:pPr>
            <a:r>
              <a:rPr lang="en-US" sz="2800" dirty="0" smtClean="0"/>
              <a:t>Variance of Combinations of Assets</a:t>
            </a:r>
          </a:p>
          <a:p>
            <a:pPr eaLnBrk="1" hangingPunct="1">
              <a:lnSpc>
                <a:spcPct val="150000"/>
              </a:lnSpc>
            </a:pPr>
            <a:r>
              <a:rPr lang="en-US" sz="2800" dirty="0" smtClean="0"/>
              <a:t>Characteristics of Portfolios in General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947737"/>
          </a:xfrm>
        </p:spPr>
        <p:txBody>
          <a:bodyPr/>
          <a:lstStyle/>
          <a:p>
            <a:pPr eaLnBrk="1" hangingPunct="1"/>
            <a:r>
              <a:rPr lang="en-US" smtClean="0"/>
              <a:t>Figure 5.14  Combinations of the riskless asset and various risky portfolios.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676400"/>
            <a:ext cx="4424363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947737"/>
          </a:xfrm>
        </p:spPr>
        <p:txBody>
          <a:bodyPr/>
          <a:lstStyle/>
          <a:p>
            <a:pPr eaLnBrk="1" hangingPunct="1"/>
            <a:r>
              <a:rPr lang="en-US" smtClean="0"/>
              <a:t>Figure 5.15  The efficient frontier with lending but not borrowing at the riskless rate.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752600"/>
            <a:ext cx="438626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500063"/>
            <a:ext cx="8229600" cy="947737"/>
          </a:xfrm>
        </p:spPr>
        <p:txBody>
          <a:bodyPr/>
          <a:lstStyle/>
          <a:p>
            <a:pPr eaLnBrk="1" hangingPunct="1"/>
            <a:r>
              <a:rPr lang="en-US" smtClean="0"/>
              <a:t>Figure 5.16  The efficient frontier with riskless lending and borrowing at different rates.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828800"/>
            <a:ext cx="5205413" cy="431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graph of portfolio </a:t>
            </a:r>
            <a:r>
              <a:rPr lang="en-GB" dirty="0" smtClean="0"/>
              <a:t>mean and standard deviation </a:t>
            </a:r>
            <a:r>
              <a:rPr lang="en-GB" dirty="0"/>
              <a:t>is </a:t>
            </a:r>
            <a:r>
              <a:rPr lang="en-GB" dirty="0" smtClean="0"/>
              <a:t>nonlinear (unless perfectly correlated)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we combine T-Bills with any risky stock, portfolios plot along a straight line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3256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Diversification reduces risk</a:t>
            </a:r>
            <a:r>
              <a:rPr lang="en-GB" dirty="0" smtClean="0">
                <a:solidFill>
                  <a:srgbClr val="FF0000"/>
                </a:solidFill>
              </a:rPr>
              <a:t>. </a:t>
            </a:r>
            <a:r>
              <a:rPr lang="en-GB" dirty="0" smtClean="0"/>
              <a:t>The </a:t>
            </a:r>
            <a:r>
              <a:rPr lang="en-GB" dirty="0"/>
              <a:t>standard deviation of a portfolio is always less than the average standard deviation of the individual stocks in the portfolio.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In </a:t>
            </a:r>
            <a:r>
              <a:rPr lang="en-GB" dirty="0">
                <a:solidFill>
                  <a:srgbClr val="FF0000"/>
                </a:solidFill>
              </a:rPr>
              <a:t>diversified portfolios, </a:t>
            </a:r>
            <a:r>
              <a:rPr lang="en-GB" dirty="0" err="1">
                <a:solidFill>
                  <a:srgbClr val="FF0000"/>
                </a:solidFill>
              </a:rPr>
              <a:t>covariances</a:t>
            </a:r>
            <a:r>
              <a:rPr lang="en-GB" dirty="0">
                <a:solidFill>
                  <a:srgbClr val="FF0000"/>
                </a:solidFill>
              </a:rPr>
              <a:t> among stocks are more important than individual variances</a:t>
            </a:r>
            <a:r>
              <a:rPr lang="en-GB" dirty="0" smtClean="0">
                <a:solidFill>
                  <a:srgbClr val="FF0000"/>
                </a:solidFill>
              </a:rPr>
              <a:t>. </a:t>
            </a:r>
            <a:r>
              <a:rPr lang="en-GB" dirty="0" smtClean="0"/>
              <a:t>Only </a:t>
            </a:r>
            <a:r>
              <a:rPr lang="en-GB" dirty="0"/>
              <a:t>systematic risk matters.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Investors </a:t>
            </a:r>
            <a:r>
              <a:rPr lang="en-GB" dirty="0">
                <a:solidFill>
                  <a:srgbClr val="FF0000"/>
                </a:solidFill>
              </a:rPr>
              <a:t>should try to hold portfolios on the efficient frontier</a:t>
            </a:r>
            <a:r>
              <a:rPr lang="en-GB" dirty="0" smtClean="0">
                <a:solidFill>
                  <a:srgbClr val="FF0000"/>
                </a:solidFill>
              </a:rPr>
              <a:t>.</a:t>
            </a:r>
            <a:r>
              <a:rPr lang="en-GB" dirty="0" smtClean="0"/>
              <a:t> These </a:t>
            </a:r>
            <a:r>
              <a:rPr lang="en-GB" dirty="0"/>
              <a:t>portfolios maximize expected return for a given level of risk.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With </a:t>
            </a:r>
            <a:r>
              <a:rPr lang="en-GB" dirty="0">
                <a:solidFill>
                  <a:srgbClr val="FF0000"/>
                </a:solidFill>
              </a:rPr>
              <a:t>a riskless asset, all investors should hold the tangency portfolio</a:t>
            </a:r>
            <a:r>
              <a:rPr lang="en-GB" dirty="0" smtClean="0">
                <a:solidFill>
                  <a:srgbClr val="FF0000"/>
                </a:solidFill>
              </a:rPr>
              <a:t>. </a:t>
            </a:r>
            <a:r>
              <a:rPr lang="en-GB" dirty="0" smtClean="0"/>
              <a:t>This </a:t>
            </a:r>
            <a:r>
              <a:rPr lang="en-GB" dirty="0"/>
              <a:t>portfolio maximizes the trade-off between risk and expected return.</a:t>
            </a:r>
          </a:p>
        </p:txBody>
      </p:sp>
    </p:spTree>
    <p:extLst>
      <p:ext uri="{BB962C8B-B14F-4D97-AF65-F5344CB8AC3E}">
        <p14:creationId xmlns:p14="http://schemas.microsoft.com/office/powerpoint/2010/main" val="244109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205" y="2662997"/>
            <a:ext cx="8168185" cy="1143000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 smtClean="0">
                <a:solidFill>
                  <a:srgbClr val="002060"/>
                </a:solidFill>
              </a:rPr>
              <a:t>Thank You Very Much!</a:t>
            </a:r>
            <a:endParaRPr lang="en-GB" sz="3600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5B23C-D45D-41E4-91DB-1B3472789FA8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92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Statistical </a:t>
            </a:r>
            <a:r>
              <a:rPr lang="en-GB" dirty="0" smtClean="0"/>
              <a:t>Background: Mean</a:t>
            </a:r>
            <a:endParaRPr lang="en-GB" dirty="0"/>
          </a:p>
        </p:txBody>
      </p:sp>
      <p:sp>
        <p:nvSpPr>
          <p:cNvPr id="164869" name="Text Box 5"/>
          <p:cNvSpPr txBox="1">
            <a:spLocks noChangeArrowheads="1"/>
          </p:cNvSpPr>
          <p:nvPr/>
        </p:nvSpPr>
        <p:spPr bwMode="auto">
          <a:xfrm>
            <a:off x="879475" y="2224088"/>
            <a:ext cx="695325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2400" dirty="0"/>
              <a:t>Much of the modelling in finance uses ideas from probability theory.</a:t>
            </a:r>
          </a:p>
          <a:p>
            <a:endParaRPr lang="en-GB" sz="2400" dirty="0"/>
          </a:p>
          <a:p>
            <a:r>
              <a:rPr lang="en-GB" sz="2400" dirty="0"/>
              <a:t>We need to know few basic concepts to understand most of quantitative finance.</a:t>
            </a:r>
          </a:p>
          <a:p>
            <a:endParaRPr lang="en-GB" sz="2400" dirty="0"/>
          </a:p>
          <a:p>
            <a:r>
              <a:rPr lang="en-GB" sz="2400" dirty="0"/>
              <a:t>The first idea is that of the mean. The </a:t>
            </a:r>
            <a:r>
              <a:rPr lang="en-GB" sz="2400" b="1" dirty="0"/>
              <a:t>mean </a:t>
            </a:r>
            <a:r>
              <a:rPr lang="en-GB" sz="2400" dirty="0"/>
              <a:t>is the same as the average or the expectation.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leyPPT_Template_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WileyPPT_Template_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6984</TotalTime>
  <Words>1476</Words>
  <Application>Microsoft Office PowerPoint</Application>
  <PresentationFormat>On-screen Show (4:3)</PresentationFormat>
  <Paragraphs>280</Paragraphs>
  <Slides>85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9" baseType="lpstr">
      <vt:lpstr>Gill Sans MT</vt:lpstr>
      <vt:lpstr>Lucida Grande</vt:lpstr>
      <vt:lpstr>Arial</vt:lpstr>
      <vt:lpstr>Bookman Old Style</vt:lpstr>
      <vt:lpstr>Calibri</vt:lpstr>
      <vt:lpstr>Cambria Math</vt:lpstr>
      <vt:lpstr>Times New Roman</vt:lpstr>
      <vt:lpstr>Wingdings</vt:lpstr>
      <vt:lpstr>Wingdings 3</vt:lpstr>
      <vt:lpstr>Office Theme</vt:lpstr>
      <vt:lpstr>WileyPPT_Template_2012</vt:lpstr>
      <vt:lpstr>1_WileyPPT_Template_2012</vt:lpstr>
      <vt:lpstr>Origin</vt:lpstr>
      <vt:lpstr>Equation</vt:lpstr>
      <vt:lpstr>Introduction to Portfolio Management &amp; Exchange Traded Derivatives MANG 6142 Lecture 2</vt:lpstr>
      <vt:lpstr>Critical Concepts</vt:lpstr>
      <vt:lpstr>Motivation</vt:lpstr>
      <vt:lpstr>Example</vt:lpstr>
      <vt:lpstr>PowerPoint Presentation</vt:lpstr>
      <vt:lpstr>Motivation</vt:lpstr>
      <vt:lpstr>Objective</vt:lpstr>
      <vt:lpstr>Chapter 4: The Characteristics of the Opportunity Set under Risk</vt:lpstr>
      <vt:lpstr>Statistical Background: Mean</vt:lpstr>
      <vt:lpstr>Pij is the probability of jth return on the ith asset</vt:lpstr>
      <vt:lpstr>M equally likely returns for asset i</vt:lpstr>
      <vt:lpstr>Statistical Background: Variance</vt:lpstr>
      <vt:lpstr>Pij is the probability of jth return on the ith asset</vt:lpstr>
      <vt:lpstr>M equally likely returns for asset i</vt:lpstr>
      <vt:lpstr>Variance and Standard deviation</vt:lpstr>
      <vt:lpstr>Properties of Expectations</vt:lpstr>
      <vt:lpstr>Properties of Variance</vt:lpstr>
      <vt:lpstr>Covariance and Correlation</vt:lpstr>
      <vt:lpstr>Example</vt:lpstr>
      <vt:lpstr>Equn_43</vt:lpstr>
      <vt:lpstr>Table_4-2</vt:lpstr>
      <vt:lpstr>Characteristics of Portfolios in General</vt:lpstr>
      <vt:lpstr>Portfolio variance: two assets example</vt:lpstr>
      <vt:lpstr>PowerPoint Presentation</vt:lpstr>
      <vt:lpstr>Table_4-3</vt:lpstr>
      <vt:lpstr>Table_4-6</vt:lpstr>
      <vt:lpstr>Example 1 pound to spend 0.6 on asset 1 and 0.4 and asset 3</vt:lpstr>
      <vt:lpstr>Portfolio variance: three assets example</vt:lpstr>
      <vt:lpstr>Portfolio variance: N assets </vt:lpstr>
      <vt:lpstr>PowerPoint Presentation</vt:lpstr>
      <vt:lpstr>Equal investment case</vt:lpstr>
      <vt:lpstr>PowerPoint Presentation</vt:lpstr>
      <vt:lpstr>Equn_56f</vt:lpstr>
      <vt:lpstr>Example</vt:lpstr>
      <vt:lpstr>Table_4-8</vt:lpstr>
      <vt:lpstr>Figure 4.2  The effect of number of securities on risk of the portfolio in the United States (1975).</vt:lpstr>
      <vt:lpstr>Summary</vt:lpstr>
      <vt:lpstr>Chapter 5: Delineating Efficient Portfolios</vt:lpstr>
      <vt:lpstr>Return and standard deviation space</vt:lpstr>
      <vt:lpstr>Two assets example</vt:lpstr>
      <vt:lpstr>Return and standard deviation </vt:lpstr>
      <vt:lpstr>Combinations of Two Risky Assets Revisited: Short Sales Not Allowed</vt:lpstr>
      <vt:lpstr>Case 1 – Perfect Positive Correlation (p = +1) </vt:lpstr>
      <vt:lpstr>Equn_p67a</vt:lpstr>
      <vt:lpstr>Equn_p67b</vt:lpstr>
      <vt:lpstr>Equn_p67c</vt:lpstr>
      <vt:lpstr>Equn_p67d</vt:lpstr>
      <vt:lpstr>Equn_p67e</vt:lpstr>
      <vt:lpstr>Table _5-1</vt:lpstr>
      <vt:lpstr>Figure 5.1  Relationship between expected return and standard deviation when p = +1.    (No risk saving)</vt:lpstr>
      <vt:lpstr>Min risk portfolio (p = 1)</vt:lpstr>
      <vt:lpstr>Case 2 – Perfect Negative Correlation (p = -1) </vt:lpstr>
      <vt:lpstr>Equn_p69b</vt:lpstr>
      <vt:lpstr>Eq_5-8</vt:lpstr>
      <vt:lpstr>Figure 5.2  Relationship between expected return and standard deviation when p = -1.  Arbitage opportunity </vt:lpstr>
      <vt:lpstr>Min risk portfolio (p = -1)</vt:lpstr>
      <vt:lpstr>Example: Umbrella vs Icecream</vt:lpstr>
      <vt:lpstr>Case 3 – No Correlation (p = 0) </vt:lpstr>
      <vt:lpstr>Important</vt:lpstr>
      <vt:lpstr>Min risk portfolio (p = 0)</vt:lpstr>
      <vt:lpstr>Equn_p73b</vt:lpstr>
      <vt:lpstr>Figure 5.4  Relationship between expected return and standard deviation when p = 0.</vt:lpstr>
      <vt:lpstr>Case 4 – Intermediate risk (p = 0.5)</vt:lpstr>
      <vt:lpstr>Equn_p73d</vt:lpstr>
      <vt:lpstr>Figure 5.5  Relationship between expected return and standard deviation of return for various correlation coefficients.</vt:lpstr>
      <vt:lpstr>Figure 5.9  The efficient frontier.</vt:lpstr>
      <vt:lpstr>Figure 5.10  An impossible shape for the efficient frontier.</vt:lpstr>
      <vt:lpstr>Short sales</vt:lpstr>
      <vt:lpstr>Table _5-5</vt:lpstr>
      <vt:lpstr>PowerPoint Presentation</vt:lpstr>
      <vt:lpstr>Fig_5-11</vt:lpstr>
      <vt:lpstr>Efficient frontier</vt:lpstr>
      <vt:lpstr>Figure 5.12  The efficient set when short sales are allowed.</vt:lpstr>
      <vt:lpstr>The Efficient Frontier with Riskless Lending and Borrowing</vt:lpstr>
      <vt:lpstr>Equn_p82a</vt:lpstr>
      <vt:lpstr>Equn_p82b</vt:lpstr>
      <vt:lpstr>Equn_p83</vt:lpstr>
      <vt:lpstr>Figure 5.13  Expected return and risk when the risk-free rate is mixed with portfolio A.</vt:lpstr>
      <vt:lpstr>How do we find the portfolio with risk-free asset that everyone loves?</vt:lpstr>
      <vt:lpstr>Figure 5.14  Combinations of the riskless asset and various risky portfolios.</vt:lpstr>
      <vt:lpstr>Figure 5.15  The efficient frontier with lending but not borrowing at the riskless rate.</vt:lpstr>
      <vt:lpstr>Figure 5.16  The efficient frontier with riskless lending and borrowing at different rates.</vt:lpstr>
      <vt:lpstr>Summary</vt:lpstr>
      <vt:lpstr>Conclusion</vt:lpstr>
      <vt:lpstr>Thank You Very Much!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Manas Chinthalapati</dc:creator>
  <cp:lastModifiedBy>DI LUO</cp:lastModifiedBy>
  <cp:revision>163</cp:revision>
  <dcterms:created xsi:type="dcterms:W3CDTF">2015-10-01T08:20:57Z</dcterms:created>
  <dcterms:modified xsi:type="dcterms:W3CDTF">2016-10-12T07:27:38Z</dcterms:modified>
</cp:coreProperties>
</file>